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74" r:id="rId2"/>
    <p:sldId id="258" r:id="rId3"/>
    <p:sldId id="276" r:id="rId4"/>
    <p:sldId id="259" r:id="rId5"/>
    <p:sldId id="275" r:id="rId6"/>
    <p:sldId id="260" r:id="rId7"/>
    <p:sldId id="261" r:id="rId8"/>
    <p:sldId id="262" r:id="rId9"/>
    <p:sldId id="263" r:id="rId10"/>
    <p:sldId id="264" r:id="rId11"/>
    <p:sldId id="277" r:id="rId12"/>
    <p:sldId id="278" r:id="rId13"/>
    <p:sldId id="265" r:id="rId14"/>
    <p:sldId id="266" r:id="rId15"/>
    <p:sldId id="267" r:id="rId16"/>
    <p:sldId id="268" r:id="rId17"/>
    <p:sldId id="269"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236"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8/10/2023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93057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542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8/10/2023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5943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564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0079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7241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71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2961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5841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93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8/10/2023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49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8/10/2023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1636932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hancatemc.com/may-cat-plasma-cnc-emc-3000.html"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9D87164-5934-49D6-886E-7AE1B511AC88}"/>
              </a:ext>
            </a:extLst>
          </p:cNvPr>
          <p:cNvPicPr>
            <a:picLocks noChangeAspect="1"/>
          </p:cNvPicPr>
          <p:nvPr/>
        </p:nvPicPr>
        <p:blipFill>
          <a:blip r:embed="rId2"/>
          <a:stretch>
            <a:fillRect/>
          </a:stretch>
        </p:blipFill>
        <p:spPr>
          <a:xfrm>
            <a:off x="6494111" y="2623442"/>
            <a:ext cx="5194383" cy="2656219"/>
          </a:xfrm>
          <a:prstGeom prst="rect">
            <a:avLst/>
          </a:prstGeom>
        </p:spPr>
      </p:pic>
      <p:pic>
        <p:nvPicPr>
          <p:cNvPr id="11" name="Picture 10" descr="Shape, rectangle&#10;&#10;Description automatically generated">
            <a:extLst>
              <a:ext uri="{FF2B5EF4-FFF2-40B4-BE49-F238E27FC236}">
                <a16:creationId xmlns:a16="http://schemas.microsoft.com/office/drawing/2014/main" id="{D93497D9-77C9-4452-AB88-E051B883ABDF}"/>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2" name="TextBox 11">
            <a:extLst>
              <a:ext uri="{FF2B5EF4-FFF2-40B4-BE49-F238E27FC236}">
                <a16:creationId xmlns:a16="http://schemas.microsoft.com/office/drawing/2014/main" id="{71949AF9-030C-485C-8A3F-002061FD68B3}"/>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3" name="TextBox 12">
            <a:extLst>
              <a:ext uri="{FF2B5EF4-FFF2-40B4-BE49-F238E27FC236}">
                <a16:creationId xmlns:a16="http://schemas.microsoft.com/office/drawing/2014/main" id="{6BA5658E-587F-412E-8A39-B624E528B28A}"/>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4" name="Picture 13">
            <a:extLst>
              <a:ext uri="{FF2B5EF4-FFF2-40B4-BE49-F238E27FC236}">
                <a16:creationId xmlns:a16="http://schemas.microsoft.com/office/drawing/2014/main" id="{695D7754-0299-4AC2-A313-4B2F180D7328}"/>
              </a:ext>
            </a:extLst>
          </p:cNvPr>
          <p:cNvPicPr>
            <a:picLocks noChangeAspect="1"/>
          </p:cNvPicPr>
          <p:nvPr/>
        </p:nvPicPr>
        <p:blipFill>
          <a:blip r:embed="rId4"/>
          <a:stretch>
            <a:fillRect/>
          </a:stretch>
        </p:blipFill>
        <p:spPr>
          <a:xfrm>
            <a:off x="-1" y="1"/>
            <a:ext cx="3379305" cy="1227814"/>
          </a:xfrm>
          <a:prstGeom prst="rect">
            <a:avLst/>
          </a:prstGeom>
        </p:spPr>
      </p:pic>
      <p:sp>
        <p:nvSpPr>
          <p:cNvPr id="8" name="TextBox 7">
            <a:extLst>
              <a:ext uri="{FF2B5EF4-FFF2-40B4-BE49-F238E27FC236}">
                <a16:creationId xmlns:a16="http://schemas.microsoft.com/office/drawing/2014/main" id="{0B669CD8-1971-4624-861E-80D94727A610}"/>
              </a:ext>
            </a:extLst>
          </p:cNvPr>
          <p:cNvSpPr txBox="1"/>
          <p:nvPr/>
        </p:nvSpPr>
        <p:spPr>
          <a:xfrm>
            <a:off x="657224" y="2872078"/>
            <a:ext cx="6096000" cy="2585323"/>
          </a:xfrm>
          <a:prstGeom prst="rect">
            <a:avLst/>
          </a:prstGeom>
          <a:noFill/>
        </p:spPr>
        <p:txBody>
          <a:bodyPr wrap="square">
            <a:spAutoFit/>
          </a:bodyPr>
          <a:lstStyle/>
          <a:p>
            <a:r>
              <a:rPr lang="en-US" sz="2400" dirty="0" err="1">
                <a:latin typeface="Times New Roman" panose="02020603050405020304" pitchFamily="18" charset="0"/>
                <a:cs typeface="Times New Roman" panose="02020603050405020304" pitchFamily="18" charset="0"/>
              </a:rPr>
              <a:t>Nội</a:t>
            </a:r>
            <a:r>
              <a:rPr lang="en-US" sz="2400" dirty="0">
                <a:latin typeface="Times New Roman" panose="02020603050405020304" pitchFamily="18" charset="0"/>
                <a:cs typeface="Times New Roman" panose="02020603050405020304" pitchFamily="18" charset="0"/>
              </a:rPr>
              <a:t> dung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pPr marL="285750" indent="-285750">
              <a:buFontTx/>
              <a:buChar char="-"/>
            </a:pP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step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a:latin typeface="Times New Roman" panose="02020603050405020304" pitchFamily="18" charset="0"/>
                <a:cs typeface="Times New Roman" panose="02020603050405020304" pitchFamily="18" charset="0"/>
              </a:rPr>
              <a:t> ?</a:t>
            </a:r>
          </a:p>
          <a:p>
            <a:pPr marL="285750" indent="-285750">
              <a:buFontTx/>
              <a:buChar char="-"/>
            </a:pP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drive </a:t>
            </a:r>
          </a:p>
          <a:p>
            <a:pPr marL="285750" indent="-285750">
              <a:buFontTx/>
              <a:buChar char="-"/>
            </a:pP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a:t>
            </a:r>
          </a:p>
          <a:p>
            <a:pPr marL="285750" indent="-285750">
              <a:buFontTx/>
              <a:buChar char="-"/>
            </a:pP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p>
          <a:p>
            <a:pPr marL="285750" indent="-285750">
              <a:buFontTx/>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6590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669636" y="2226826"/>
            <a:ext cx="2535382" cy="738664"/>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đấu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endParaRPr lang="vi-VN" sz="2400" b="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36BABE-96BD-4EDC-9F36-0E6B72C09544}"/>
              </a:ext>
            </a:extLst>
          </p:cNvPr>
          <p:cNvPicPr>
            <a:picLocks noChangeAspect="1"/>
          </p:cNvPicPr>
          <p:nvPr/>
        </p:nvPicPr>
        <p:blipFill>
          <a:blip r:embed="rId2"/>
          <a:stretch>
            <a:fillRect/>
          </a:stretch>
        </p:blipFill>
        <p:spPr>
          <a:xfrm rot="5400000">
            <a:off x="3881235" y="1407736"/>
            <a:ext cx="4429529" cy="5728857"/>
          </a:xfrm>
          <a:prstGeom prst="rect">
            <a:avLst/>
          </a:prstGeom>
        </p:spPr>
      </p:pic>
      <p:pic>
        <p:nvPicPr>
          <p:cNvPr id="11" name="Picture 10" descr="Shape, rectangle&#10;&#10;Description automatically generated">
            <a:extLst>
              <a:ext uri="{FF2B5EF4-FFF2-40B4-BE49-F238E27FC236}">
                <a16:creationId xmlns:a16="http://schemas.microsoft.com/office/drawing/2014/main" id="{86258284-BBA2-42DF-9152-0209552787B8}"/>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CF6112C-A38A-4045-8D04-49343A4C7A8A}"/>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E7B50BF6-4B3C-4DA0-9E53-5B581F1B530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EA9A5786-F80D-4E61-836D-CA2979EDC675}"/>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86871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270504" y="1619242"/>
            <a:ext cx="4150337" cy="1107996"/>
          </a:xfrm>
          <a:prstGeom prst="rect">
            <a:avLst/>
          </a:prstGeom>
          <a:noFill/>
        </p:spPr>
        <p:txBody>
          <a:bodyPr wrap="square">
            <a:spAutoFit/>
          </a:bodyPr>
          <a:lstStyle/>
          <a:p>
            <a:pPr algn="l"/>
            <a:r>
              <a:rPr lang="en-US" sz="2400" b="1">
                <a:latin typeface="Times New Roman" panose="02020603050405020304" pitchFamily="18" charset="0"/>
                <a:cs typeface="Times New Roman" panose="02020603050405020304" pitchFamily="18" charset="0"/>
              </a:rPr>
              <a:t>4. Hệ tương đối và tuyệt đối</a:t>
            </a:r>
          </a:p>
          <a:p>
            <a:pPr algn="l"/>
            <a:r>
              <a:rPr lang="en-US" sz="2400" b="1" i="0">
                <a:effectLst/>
                <a:latin typeface="Times New Roman" panose="02020603050405020304" pitchFamily="18" charset="0"/>
                <a:cs typeface="Times New Roman" panose="02020603050405020304" pitchFamily="18" charset="0"/>
              </a:rPr>
              <a:t>	4.1 Hệ tương đối</a:t>
            </a:r>
            <a:endParaRPr lang="vi-VN" sz="2400" b="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86258284-BBA2-42DF-9152-0209552787B8}"/>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CF6112C-A38A-4045-8D04-49343A4C7A8A}"/>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E7B50BF6-4B3C-4DA0-9E53-5B581F1B530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EA9A5786-F80D-4E61-836D-CA2979EDC675}"/>
              </a:ext>
            </a:extLst>
          </p:cNvPr>
          <p:cNvPicPr>
            <a:picLocks noChangeAspect="1"/>
          </p:cNvPicPr>
          <p:nvPr/>
        </p:nvPicPr>
        <p:blipFill>
          <a:blip r:embed="rId3"/>
          <a:stretch>
            <a:fillRect/>
          </a:stretch>
        </p:blipFill>
        <p:spPr>
          <a:xfrm>
            <a:off x="-1" y="1"/>
            <a:ext cx="3379305" cy="1227814"/>
          </a:xfrm>
          <a:prstGeom prst="rect">
            <a:avLst/>
          </a:prstGeom>
        </p:spPr>
      </p:pic>
      <p:sp>
        <p:nvSpPr>
          <p:cNvPr id="10" name="TextBox 9">
            <a:extLst>
              <a:ext uri="{FF2B5EF4-FFF2-40B4-BE49-F238E27FC236}">
                <a16:creationId xmlns:a16="http://schemas.microsoft.com/office/drawing/2014/main" id="{F0C0ACA8-AA69-D697-B9CC-9B6135E124F8}"/>
              </a:ext>
            </a:extLst>
          </p:cNvPr>
          <p:cNvSpPr txBox="1"/>
          <p:nvPr/>
        </p:nvSpPr>
        <p:spPr>
          <a:xfrm>
            <a:off x="3047354" y="3244334"/>
            <a:ext cx="6094708" cy="369332"/>
          </a:xfrm>
          <a:prstGeom prst="rect">
            <a:avLst/>
          </a:prstGeom>
          <a:noFill/>
        </p:spPr>
        <p:txBody>
          <a:bodyPr wrap="square">
            <a:spAutoFit/>
          </a:bodyPr>
          <a:lstStyle/>
          <a:p>
            <a:r>
              <a:rPr lang="en-US" b="0">
                <a:effectLst/>
              </a:rPr>
              <a:t> </a:t>
            </a:r>
            <a:endParaRPr lang="en-US"/>
          </a:p>
        </p:txBody>
      </p:sp>
      <p:sp>
        <p:nvSpPr>
          <p:cNvPr id="16" name="TextBox 15">
            <a:extLst>
              <a:ext uri="{FF2B5EF4-FFF2-40B4-BE49-F238E27FC236}">
                <a16:creationId xmlns:a16="http://schemas.microsoft.com/office/drawing/2014/main" id="{A7C73243-176B-EFDE-1436-456649F60C90}"/>
              </a:ext>
            </a:extLst>
          </p:cNvPr>
          <p:cNvSpPr txBox="1"/>
          <p:nvPr/>
        </p:nvSpPr>
        <p:spPr>
          <a:xfrm>
            <a:off x="3058262" y="4327659"/>
            <a:ext cx="3370197" cy="369332"/>
          </a:xfrm>
          <a:prstGeom prst="rect">
            <a:avLst/>
          </a:prstGeom>
          <a:noFill/>
        </p:spPr>
        <p:txBody>
          <a:bodyPr wrap="square">
            <a:spAutoFit/>
          </a:bodyPr>
          <a:lstStyle/>
          <a:p>
            <a:r>
              <a:rPr lang="en-US" b="0">
                <a:effectLst/>
              </a:rPr>
              <a:t> </a:t>
            </a:r>
            <a:endParaRPr lang="en-US"/>
          </a:p>
        </p:txBody>
      </p:sp>
      <p:pic>
        <p:nvPicPr>
          <p:cNvPr id="1026" name="Picture 2">
            <a:extLst>
              <a:ext uri="{FF2B5EF4-FFF2-40B4-BE49-F238E27FC236}">
                <a16:creationId xmlns:a16="http://schemas.microsoft.com/office/drawing/2014/main" id="{0346E683-1CA6-FD06-B550-672349F2E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245" y="3817195"/>
            <a:ext cx="6511334" cy="29995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A733267-D704-D30F-88CC-4622CE23C028}"/>
              </a:ext>
            </a:extLst>
          </p:cNvPr>
          <p:cNvSpPr txBox="1"/>
          <p:nvPr/>
        </p:nvSpPr>
        <p:spPr>
          <a:xfrm>
            <a:off x="3047354" y="2890391"/>
            <a:ext cx="6094708" cy="1077218"/>
          </a:xfrm>
          <a:prstGeom prst="rect">
            <a:avLst/>
          </a:prstGeom>
          <a:noFill/>
        </p:spPr>
        <p:txBody>
          <a:bodyPr wrap="square">
            <a:spAutoFit/>
          </a:bodyPr>
          <a:lstStyle/>
          <a:p>
            <a:pPr algn="ctr" rtl="0">
              <a:spcBef>
                <a:spcPts val="0"/>
              </a:spcBef>
              <a:spcAft>
                <a:spcPts val="0"/>
              </a:spcAft>
            </a:pPr>
            <a:r>
              <a:rPr lang="en-US" sz="1400" b="0" i="0" u="none" strike="noStrike">
                <a:solidFill>
                  <a:srgbClr val="FFFFFF"/>
                </a:solidFill>
                <a:effectLst/>
                <a:latin typeface="Arial" panose="020B0604020202020204" pitchFamily="34" charset="0"/>
              </a:rPr>
              <a:t>A</a:t>
            </a:r>
            <a:endParaRPr lang="en-US" b="0">
              <a:effectLst/>
            </a:endParaRPr>
          </a:p>
          <a:p>
            <a:pPr algn="ctr" rtl="0">
              <a:spcBef>
                <a:spcPts val="0"/>
              </a:spcBef>
              <a:spcAft>
                <a:spcPts val="0"/>
              </a:spcAft>
            </a:pPr>
            <a:r>
              <a:rPr lang="en-US" sz="1400" b="0" i="0" u="none" strike="noStrike">
                <a:solidFill>
                  <a:srgbClr val="FFFFFF"/>
                </a:solidFill>
                <a:effectLst/>
                <a:latin typeface="Arial" panose="020B0604020202020204" pitchFamily="34" charset="0"/>
              </a:rPr>
              <a:t>(Home)</a:t>
            </a:r>
            <a:endParaRPr lang="en-US" b="0">
              <a:effectLst/>
            </a:endParaRPr>
          </a:p>
          <a:p>
            <a:r>
              <a:rPr lang="en-US"/>
              <a:t/>
            </a:r>
            <a:br>
              <a:rPr lang="en-US"/>
            </a:br>
            <a:endParaRPr lang="en-US"/>
          </a:p>
        </p:txBody>
      </p:sp>
      <p:sp>
        <p:nvSpPr>
          <p:cNvPr id="8" name="Rectangle 7">
            <a:extLst>
              <a:ext uri="{FF2B5EF4-FFF2-40B4-BE49-F238E27FC236}">
                <a16:creationId xmlns:a16="http://schemas.microsoft.com/office/drawing/2014/main" id="{3DB5CB49-DA87-12E3-3538-1311C7402A34}"/>
              </a:ext>
            </a:extLst>
          </p:cNvPr>
          <p:cNvSpPr/>
          <p:nvPr/>
        </p:nvSpPr>
        <p:spPr>
          <a:xfrm>
            <a:off x="4420841" y="2498169"/>
            <a:ext cx="91928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a:t>
            </a:r>
          </a:p>
          <a:p>
            <a:pPr algn="ctr"/>
            <a:r>
              <a:rPr lang="en-US"/>
              <a:t>(Home)</a:t>
            </a:r>
          </a:p>
        </p:txBody>
      </p:sp>
      <p:sp>
        <p:nvSpPr>
          <p:cNvPr id="9" name="Arrow: Bent 8">
            <a:extLst>
              <a:ext uri="{FF2B5EF4-FFF2-40B4-BE49-F238E27FC236}">
                <a16:creationId xmlns:a16="http://schemas.microsoft.com/office/drawing/2014/main" id="{DDFB11D7-04A7-7FDF-2A7A-A384D1DC807A}"/>
              </a:ext>
            </a:extLst>
          </p:cNvPr>
          <p:cNvSpPr/>
          <p:nvPr/>
        </p:nvSpPr>
        <p:spPr>
          <a:xfrm>
            <a:off x="4880484" y="2049681"/>
            <a:ext cx="1045863" cy="448488"/>
          </a:xfrm>
          <a:prstGeom prst="bentArrow">
            <a:avLst>
              <a:gd name="adj1" fmla="val 25000"/>
              <a:gd name="adj2" fmla="val 278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6C481622-727B-B3FC-4DC5-38BC1D881CD2}"/>
              </a:ext>
            </a:extLst>
          </p:cNvPr>
          <p:cNvSpPr/>
          <p:nvPr/>
        </p:nvSpPr>
        <p:spPr>
          <a:xfrm>
            <a:off x="5926347" y="1930881"/>
            <a:ext cx="121551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20 000 xung</a:t>
            </a:r>
          </a:p>
        </p:txBody>
      </p:sp>
      <p:sp>
        <p:nvSpPr>
          <p:cNvPr id="24" name="Rectangle 23">
            <a:extLst>
              <a:ext uri="{FF2B5EF4-FFF2-40B4-BE49-F238E27FC236}">
                <a16:creationId xmlns:a16="http://schemas.microsoft.com/office/drawing/2014/main" id="{FAE1D392-CE57-B248-D08C-7DC761F28331}"/>
              </a:ext>
            </a:extLst>
          </p:cNvPr>
          <p:cNvSpPr/>
          <p:nvPr/>
        </p:nvSpPr>
        <p:spPr>
          <a:xfrm>
            <a:off x="7354972" y="2557795"/>
            <a:ext cx="1546492"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 </a:t>
            </a:r>
          </a:p>
          <a:p>
            <a:pPr algn="ctr"/>
            <a:r>
              <a:rPr lang="en-US"/>
              <a:t>(Destination)</a:t>
            </a:r>
          </a:p>
        </p:txBody>
      </p:sp>
      <p:sp>
        <p:nvSpPr>
          <p:cNvPr id="28" name="Arrow: Bent 27">
            <a:extLst>
              <a:ext uri="{FF2B5EF4-FFF2-40B4-BE49-F238E27FC236}">
                <a16:creationId xmlns:a16="http://schemas.microsoft.com/office/drawing/2014/main" id="{A28748D8-B4E2-290A-003B-16A1726A1327}"/>
              </a:ext>
            </a:extLst>
          </p:cNvPr>
          <p:cNvSpPr/>
          <p:nvPr/>
        </p:nvSpPr>
        <p:spPr>
          <a:xfrm rot="5400000">
            <a:off x="7459363" y="1813439"/>
            <a:ext cx="423415" cy="1065297"/>
          </a:xfrm>
          <a:prstGeom prst="bentArrow">
            <a:avLst>
              <a:gd name="adj1" fmla="val 26065"/>
              <a:gd name="adj2" fmla="val 23349"/>
              <a:gd name="adj3" fmla="val 25000"/>
              <a:gd name="adj4" fmla="val 22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2E12D04E-2EAC-980F-8B66-0BF2CD9CB7CF}"/>
              </a:ext>
            </a:extLst>
          </p:cNvPr>
          <p:cNvSpPr/>
          <p:nvPr/>
        </p:nvSpPr>
        <p:spPr>
          <a:xfrm>
            <a:off x="5926347" y="3209492"/>
            <a:ext cx="121551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- 20 000 xung</a:t>
            </a:r>
          </a:p>
        </p:txBody>
      </p:sp>
      <p:sp>
        <p:nvSpPr>
          <p:cNvPr id="32" name="Arrow: Bent 31">
            <a:extLst>
              <a:ext uri="{FF2B5EF4-FFF2-40B4-BE49-F238E27FC236}">
                <a16:creationId xmlns:a16="http://schemas.microsoft.com/office/drawing/2014/main" id="{E4BE86DC-07FF-FB71-BAB1-EEAB0D1EC1BF}"/>
              </a:ext>
            </a:extLst>
          </p:cNvPr>
          <p:cNvSpPr/>
          <p:nvPr/>
        </p:nvSpPr>
        <p:spPr>
          <a:xfrm rot="10800000">
            <a:off x="7151455" y="3190701"/>
            <a:ext cx="1045863" cy="448488"/>
          </a:xfrm>
          <a:prstGeom prst="bentArrow">
            <a:avLst>
              <a:gd name="adj1" fmla="val 25000"/>
              <a:gd name="adj2" fmla="val 278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EBD0D1F8-CAB9-8A41-C258-0AD23A57BDDC}"/>
              </a:ext>
            </a:extLst>
          </p:cNvPr>
          <p:cNvSpPr/>
          <p:nvPr/>
        </p:nvSpPr>
        <p:spPr>
          <a:xfrm rot="16200000">
            <a:off x="5172464" y="2845290"/>
            <a:ext cx="423415" cy="1065297"/>
          </a:xfrm>
          <a:prstGeom prst="bentArrow">
            <a:avLst>
              <a:gd name="adj1" fmla="val 26065"/>
              <a:gd name="adj2" fmla="val 23349"/>
              <a:gd name="adj3" fmla="val 25000"/>
              <a:gd name="adj4" fmla="val 22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8936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270504" y="1619242"/>
            <a:ext cx="4150337" cy="1107996"/>
          </a:xfrm>
          <a:prstGeom prst="rect">
            <a:avLst/>
          </a:prstGeom>
          <a:noFill/>
        </p:spPr>
        <p:txBody>
          <a:bodyPr wrap="square">
            <a:spAutoFit/>
          </a:bodyPr>
          <a:lstStyle/>
          <a:p>
            <a:pPr algn="l"/>
            <a:r>
              <a:rPr lang="en-US" sz="2400" b="1">
                <a:latin typeface="Times New Roman" panose="02020603050405020304" pitchFamily="18" charset="0"/>
                <a:cs typeface="Times New Roman" panose="02020603050405020304" pitchFamily="18" charset="0"/>
              </a:rPr>
              <a:t>4. Hệ tương đối và tuyệt đối</a:t>
            </a:r>
          </a:p>
          <a:p>
            <a:pPr algn="l"/>
            <a:r>
              <a:rPr lang="en-US" sz="2400" b="1" i="0">
                <a:effectLst/>
                <a:latin typeface="Times New Roman" panose="02020603050405020304" pitchFamily="18" charset="0"/>
                <a:cs typeface="Times New Roman" panose="02020603050405020304" pitchFamily="18" charset="0"/>
              </a:rPr>
              <a:t>	4.2 Hệ </a:t>
            </a:r>
            <a:r>
              <a:rPr lang="en-US" sz="2400" b="1">
                <a:latin typeface="Times New Roman" panose="02020603050405020304" pitchFamily="18" charset="0"/>
                <a:cs typeface="Times New Roman" panose="02020603050405020304" pitchFamily="18" charset="0"/>
              </a:rPr>
              <a:t>tuyệt</a:t>
            </a:r>
            <a:r>
              <a:rPr lang="en-US" sz="2400" b="1" i="0">
                <a:effectLst/>
                <a:latin typeface="Times New Roman" panose="02020603050405020304" pitchFamily="18" charset="0"/>
                <a:cs typeface="Times New Roman" panose="02020603050405020304" pitchFamily="18" charset="0"/>
              </a:rPr>
              <a:t> đối</a:t>
            </a:r>
            <a:endParaRPr lang="vi-VN" sz="2400" b="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86258284-BBA2-42DF-9152-0209552787B8}"/>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CF6112C-A38A-4045-8D04-49343A4C7A8A}"/>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E7B50BF6-4B3C-4DA0-9E53-5B581F1B5302}"/>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EA9A5786-F80D-4E61-836D-CA2979EDC675}"/>
              </a:ext>
            </a:extLst>
          </p:cNvPr>
          <p:cNvPicPr>
            <a:picLocks noChangeAspect="1"/>
          </p:cNvPicPr>
          <p:nvPr/>
        </p:nvPicPr>
        <p:blipFill>
          <a:blip r:embed="rId3"/>
          <a:stretch>
            <a:fillRect/>
          </a:stretch>
        </p:blipFill>
        <p:spPr>
          <a:xfrm>
            <a:off x="-1" y="1"/>
            <a:ext cx="3379305" cy="1227814"/>
          </a:xfrm>
          <a:prstGeom prst="rect">
            <a:avLst/>
          </a:prstGeom>
        </p:spPr>
      </p:pic>
      <p:sp>
        <p:nvSpPr>
          <p:cNvPr id="10" name="TextBox 9">
            <a:extLst>
              <a:ext uri="{FF2B5EF4-FFF2-40B4-BE49-F238E27FC236}">
                <a16:creationId xmlns:a16="http://schemas.microsoft.com/office/drawing/2014/main" id="{F0C0ACA8-AA69-D697-B9CC-9B6135E124F8}"/>
              </a:ext>
            </a:extLst>
          </p:cNvPr>
          <p:cNvSpPr txBox="1"/>
          <p:nvPr/>
        </p:nvSpPr>
        <p:spPr>
          <a:xfrm>
            <a:off x="3047354" y="3244334"/>
            <a:ext cx="6094708" cy="369332"/>
          </a:xfrm>
          <a:prstGeom prst="rect">
            <a:avLst/>
          </a:prstGeom>
          <a:noFill/>
        </p:spPr>
        <p:txBody>
          <a:bodyPr wrap="square">
            <a:spAutoFit/>
          </a:bodyPr>
          <a:lstStyle/>
          <a:p>
            <a:r>
              <a:rPr lang="en-US" b="0">
                <a:effectLst/>
              </a:rPr>
              <a:t> </a:t>
            </a:r>
            <a:endParaRPr lang="en-US"/>
          </a:p>
        </p:txBody>
      </p:sp>
      <p:sp>
        <p:nvSpPr>
          <p:cNvPr id="16" name="TextBox 15">
            <a:extLst>
              <a:ext uri="{FF2B5EF4-FFF2-40B4-BE49-F238E27FC236}">
                <a16:creationId xmlns:a16="http://schemas.microsoft.com/office/drawing/2014/main" id="{A7C73243-176B-EFDE-1436-456649F60C90}"/>
              </a:ext>
            </a:extLst>
          </p:cNvPr>
          <p:cNvSpPr txBox="1"/>
          <p:nvPr/>
        </p:nvSpPr>
        <p:spPr>
          <a:xfrm>
            <a:off x="3058262" y="4327659"/>
            <a:ext cx="3370197" cy="369332"/>
          </a:xfrm>
          <a:prstGeom prst="rect">
            <a:avLst/>
          </a:prstGeom>
          <a:noFill/>
        </p:spPr>
        <p:txBody>
          <a:bodyPr wrap="square">
            <a:spAutoFit/>
          </a:bodyPr>
          <a:lstStyle/>
          <a:p>
            <a:r>
              <a:rPr lang="en-US" b="0">
                <a:effectLst/>
              </a:rPr>
              <a:t> </a:t>
            </a:r>
            <a:endParaRPr lang="en-US"/>
          </a:p>
        </p:txBody>
      </p:sp>
      <p:pic>
        <p:nvPicPr>
          <p:cNvPr id="1026" name="Picture 2">
            <a:extLst>
              <a:ext uri="{FF2B5EF4-FFF2-40B4-BE49-F238E27FC236}">
                <a16:creationId xmlns:a16="http://schemas.microsoft.com/office/drawing/2014/main" id="{0346E683-1CA6-FD06-B550-672349F2E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245" y="3817195"/>
            <a:ext cx="6511334" cy="29995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A733267-D704-D30F-88CC-4622CE23C028}"/>
              </a:ext>
            </a:extLst>
          </p:cNvPr>
          <p:cNvSpPr txBox="1"/>
          <p:nvPr/>
        </p:nvSpPr>
        <p:spPr>
          <a:xfrm>
            <a:off x="3047354" y="2890391"/>
            <a:ext cx="6094708" cy="1077218"/>
          </a:xfrm>
          <a:prstGeom prst="rect">
            <a:avLst/>
          </a:prstGeom>
          <a:noFill/>
        </p:spPr>
        <p:txBody>
          <a:bodyPr wrap="square">
            <a:spAutoFit/>
          </a:bodyPr>
          <a:lstStyle/>
          <a:p>
            <a:pPr algn="ctr" rtl="0">
              <a:spcBef>
                <a:spcPts val="0"/>
              </a:spcBef>
              <a:spcAft>
                <a:spcPts val="0"/>
              </a:spcAft>
            </a:pPr>
            <a:r>
              <a:rPr lang="en-US" sz="1400" b="0" i="0" u="none" strike="noStrike">
                <a:solidFill>
                  <a:srgbClr val="FFFFFF"/>
                </a:solidFill>
                <a:effectLst/>
                <a:latin typeface="Arial" panose="020B0604020202020204" pitchFamily="34" charset="0"/>
              </a:rPr>
              <a:t>A</a:t>
            </a:r>
            <a:endParaRPr lang="en-US" b="0">
              <a:effectLst/>
            </a:endParaRPr>
          </a:p>
          <a:p>
            <a:pPr algn="ctr" rtl="0">
              <a:spcBef>
                <a:spcPts val="0"/>
              </a:spcBef>
              <a:spcAft>
                <a:spcPts val="0"/>
              </a:spcAft>
            </a:pPr>
            <a:r>
              <a:rPr lang="en-US" sz="1400" b="0" i="0" u="none" strike="noStrike">
                <a:solidFill>
                  <a:srgbClr val="FFFFFF"/>
                </a:solidFill>
                <a:effectLst/>
                <a:latin typeface="Arial" panose="020B0604020202020204" pitchFamily="34" charset="0"/>
              </a:rPr>
              <a:t>(Home)</a:t>
            </a:r>
            <a:endParaRPr lang="en-US" b="0">
              <a:effectLst/>
            </a:endParaRPr>
          </a:p>
          <a:p>
            <a:r>
              <a:rPr lang="en-US"/>
              <a:t/>
            </a:r>
            <a:br>
              <a:rPr lang="en-US"/>
            </a:br>
            <a:endParaRPr lang="en-US"/>
          </a:p>
        </p:txBody>
      </p:sp>
      <p:sp>
        <p:nvSpPr>
          <p:cNvPr id="8" name="Rectangle 7">
            <a:extLst>
              <a:ext uri="{FF2B5EF4-FFF2-40B4-BE49-F238E27FC236}">
                <a16:creationId xmlns:a16="http://schemas.microsoft.com/office/drawing/2014/main" id="{3DB5CB49-DA87-12E3-3538-1311C7402A34}"/>
              </a:ext>
            </a:extLst>
          </p:cNvPr>
          <p:cNvSpPr/>
          <p:nvPr/>
        </p:nvSpPr>
        <p:spPr>
          <a:xfrm>
            <a:off x="4420841" y="2498169"/>
            <a:ext cx="91928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a:t>
            </a:r>
          </a:p>
          <a:p>
            <a:pPr algn="ctr"/>
            <a:r>
              <a:rPr lang="en-US"/>
              <a:t>(Home)</a:t>
            </a:r>
          </a:p>
        </p:txBody>
      </p:sp>
      <p:sp>
        <p:nvSpPr>
          <p:cNvPr id="9" name="Arrow: Bent 8">
            <a:extLst>
              <a:ext uri="{FF2B5EF4-FFF2-40B4-BE49-F238E27FC236}">
                <a16:creationId xmlns:a16="http://schemas.microsoft.com/office/drawing/2014/main" id="{DDFB11D7-04A7-7FDF-2A7A-A384D1DC807A}"/>
              </a:ext>
            </a:extLst>
          </p:cNvPr>
          <p:cNvSpPr/>
          <p:nvPr/>
        </p:nvSpPr>
        <p:spPr>
          <a:xfrm>
            <a:off x="4880484" y="2049681"/>
            <a:ext cx="1045863" cy="448488"/>
          </a:xfrm>
          <a:prstGeom prst="bentArrow">
            <a:avLst>
              <a:gd name="adj1" fmla="val 25000"/>
              <a:gd name="adj2" fmla="val 278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6C481622-727B-B3FC-4DC5-38BC1D881CD2}"/>
              </a:ext>
            </a:extLst>
          </p:cNvPr>
          <p:cNvSpPr/>
          <p:nvPr/>
        </p:nvSpPr>
        <p:spPr>
          <a:xfrm>
            <a:off x="5926347" y="1930881"/>
            <a:ext cx="121551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20 000 xung</a:t>
            </a:r>
          </a:p>
        </p:txBody>
      </p:sp>
      <p:sp>
        <p:nvSpPr>
          <p:cNvPr id="24" name="Rectangle 23">
            <a:extLst>
              <a:ext uri="{FF2B5EF4-FFF2-40B4-BE49-F238E27FC236}">
                <a16:creationId xmlns:a16="http://schemas.microsoft.com/office/drawing/2014/main" id="{FAE1D392-CE57-B248-D08C-7DC761F28331}"/>
              </a:ext>
            </a:extLst>
          </p:cNvPr>
          <p:cNvSpPr/>
          <p:nvPr/>
        </p:nvSpPr>
        <p:spPr>
          <a:xfrm>
            <a:off x="7354972" y="2557795"/>
            <a:ext cx="1546492"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 </a:t>
            </a:r>
          </a:p>
          <a:p>
            <a:pPr algn="ctr"/>
            <a:r>
              <a:rPr lang="en-US"/>
              <a:t>(Destination)</a:t>
            </a:r>
          </a:p>
        </p:txBody>
      </p:sp>
      <p:sp>
        <p:nvSpPr>
          <p:cNvPr id="28" name="Arrow: Bent 27">
            <a:extLst>
              <a:ext uri="{FF2B5EF4-FFF2-40B4-BE49-F238E27FC236}">
                <a16:creationId xmlns:a16="http://schemas.microsoft.com/office/drawing/2014/main" id="{A28748D8-B4E2-290A-003B-16A1726A1327}"/>
              </a:ext>
            </a:extLst>
          </p:cNvPr>
          <p:cNvSpPr/>
          <p:nvPr/>
        </p:nvSpPr>
        <p:spPr>
          <a:xfrm rot="5400000">
            <a:off x="7459363" y="1813439"/>
            <a:ext cx="423415" cy="1065297"/>
          </a:xfrm>
          <a:prstGeom prst="bentArrow">
            <a:avLst>
              <a:gd name="adj1" fmla="val 26065"/>
              <a:gd name="adj2" fmla="val 23349"/>
              <a:gd name="adj3" fmla="val 25000"/>
              <a:gd name="adj4" fmla="val 22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2E12D04E-2EAC-980F-8B66-0BF2CD9CB7CF}"/>
              </a:ext>
            </a:extLst>
          </p:cNvPr>
          <p:cNvSpPr/>
          <p:nvPr/>
        </p:nvSpPr>
        <p:spPr>
          <a:xfrm>
            <a:off x="5926347" y="3209492"/>
            <a:ext cx="1215516" cy="626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 </a:t>
            </a:r>
          </a:p>
        </p:txBody>
      </p:sp>
      <p:sp>
        <p:nvSpPr>
          <p:cNvPr id="32" name="Arrow: Bent 31">
            <a:extLst>
              <a:ext uri="{FF2B5EF4-FFF2-40B4-BE49-F238E27FC236}">
                <a16:creationId xmlns:a16="http://schemas.microsoft.com/office/drawing/2014/main" id="{E4BE86DC-07FF-FB71-BAB1-EEAB0D1EC1BF}"/>
              </a:ext>
            </a:extLst>
          </p:cNvPr>
          <p:cNvSpPr/>
          <p:nvPr/>
        </p:nvSpPr>
        <p:spPr>
          <a:xfrm rot="10800000">
            <a:off x="7151455" y="3190701"/>
            <a:ext cx="1045863" cy="448488"/>
          </a:xfrm>
          <a:prstGeom prst="bentArrow">
            <a:avLst>
              <a:gd name="adj1" fmla="val 25000"/>
              <a:gd name="adj2" fmla="val 278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EBD0D1F8-CAB9-8A41-C258-0AD23A57BDDC}"/>
              </a:ext>
            </a:extLst>
          </p:cNvPr>
          <p:cNvSpPr/>
          <p:nvPr/>
        </p:nvSpPr>
        <p:spPr>
          <a:xfrm rot="16200000">
            <a:off x="5172464" y="2845290"/>
            <a:ext cx="423415" cy="1065297"/>
          </a:xfrm>
          <a:prstGeom prst="bentArrow">
            <a:avLst>
              <a:gd name="adj1" fmla="val 26065"/>
              <a:gd name="adj2" fmla="val 23349"/>
              <a:gd name="adj3" fmla="val 25000"/>
              <a:gd name="adj4" fmla="val 22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58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8C56F2-6B15-4DC0-984C-1282C1F787EC}"/>
              </a:ext>
            </a:extLst>
          </p:cNvPr>
          <p:cNvSpPr txBox="1"/>
          <p:nvPr/>
        </p:nvSpPr>
        <p:spPr>
          <a:xfrm>
            <a:off x="1034619" y="2512996"/>
            <a:ext cx="8922327" cy="2677656"/>
          </a:xfrm>
          <a:prstGeom prst="rect">
            <a:avLst/>
          </a:prstGeom>
          <a:noFill/>
        </p:spPr>
        <p:txBody>
          <a:bodyPr wrap="square">
            <a:spAutoFit/>
          </a:bodyPr>
          <a:lstStyle/>
          <a:p>
            <a:pPr algn="l"/>
            <a:r>
              <a:rPr lang="en-US" sz="2400" b="1" i="0">
                <a:solidFill>
                  <a:srgbClr val="000000"/>
                </a:solidFill>
                <a:effectLst/>
                <a:latin typeface="Times New Roman" panose="02020603050405020304" pitchFamily="18" charset="0"/>
                <a:cs typeface="Times New Roman" panose="02020603050405020304" pitchFamily="18" charset="0"/>
              </a:rPr>
              <a:t>5</a:t>
            </a:r>
            <a:r>
              <a:rPr lang="vi-VN" sz="2400" b="1" i="0">
                <a:solidFill>
                  <a:srgbClr val="000000"/>
                </a:solidFill>
                <a:effectLst/>
                <a:latin typeface="Times New Roman" panose="02020603050405020304" pitchFamily="18" charset="0"/>
                <a:cs typeface="Times New Roman" panose="02020603050405020304" pitchFamily="18" charset="0"/>
              </a:rPr>
              <a:t>. </a:t>
            </a:r>
            <a:r>
              <a:rPr lang="en-US" sz="2400" b="1" dirty="0" err="1">
                <a:solidFill>
                  <a:srgbClr val="000000"/>
                </a:solidFill>
                <a:latin typeface="Times New Roman" panose="02020603050405020304" pitchFamily="18" charset="0"/>
                <a:cs typeface="Times New Roman" panose="02020603050405020304" pitchFamily="18" charset="0"/>
              </a:rPr>
              <a:t>C</a:t>
            </a:r>
            <a:r>
              <a:rPr lang="en-US" sz="2400" b="1" i="0" dirty="0" err="1">
                <a:solidFill>
                  <a:srgbClr val="000000"/>
                </a:solidFill>
                <a:effectLst/>
                <a:latin typeface="Times New Roman" panose="02020603050405020304" pitchFamily="18" charset="0"/>
                <a:cs typeface="Times New Roman" panose="02020603050405020304" pitchFamily="18" charset="0"/>
              </a:rPr>
              <a:t>ấu</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hình</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phát</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xung</a:t>
            </a:r>
            <a:r>
              <a:rPr lang="vi-VN" sz="2400" b="1" i="0" dirty="0">
                <a:solidFill>
                  <a:srgbClr val="000000"/>
                </a:solidFill>
                <a:effectLst/>
                <a:latin typeface="Times New Roman" panose="02020603050405020304" pitchFamily="18" charset="0"/>
                <a:cs typeface="Times New Roman" panose="02020603050405020304" pitchFamily="18" charset="0"/>
              </a:rPr>
              <a:t> trong tiaportal</a:t>
            </a:r>
            <a:endParaRPr lang="en-US" sz="2400" b="1" i="0" dirty="0">
              <a:solidFill>
                <a:srgbClr val="000000"/>
              </a:solidFill>
              <a:effectLst/>
              <a:latin typeface="Times New Roman" panose="02020603050405020304" pitchFamily="18" charset="0"/>
              <a:cs typeface="Times New Roman" panose="02020603050405020304" pitchFamily="18" charset="0"/>
            </a:endParaRPr>
          </a:p>
          <a:p>
            <a:pPr algn="l"/>
            <a:endParaRPr lang="vi-VN"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1</a:t>
            </a:r>
            <a:r>
              <a:rPr lang="vi-VN"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Cho </a:t>
            </a:r>
            <a:r>
              <a:rPr lang="en-US" sz="2400" b="0" i="0" dirty="0" err="1">
                <a:solidFill>
                  <a:srgbClr val="000000"/>
                </a:solidFill>
                <a:effectLst/>
                <a:latin typeface="Times New Roman" panose="02020603050405020304" pitchFamily="18" charset="0"/>
                <a:cs typeface="Times New Roman" panose="02020603050405020304" pitchFamily="18" charset="0"/>
              </a:rPr>
              <a:t>phép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đặt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phát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điều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hướng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2</a:t>
            </a:r>
            <a:r>
              <a:rPr lang="vi-VN"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3: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4: </a:t>
            </a:r>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khối</a:t>
            </a:r>
            <a:r>
              <a:rPr lang="en-US" sz="2400" dirty="0">
                <a:solidFill>
                  <a:srgbClr val="000000"/>
                </a:solidFill>
                <a:latin typeface="Times New Roman" panose="02020603050405020304" pitchFamily="18" charset="0"/>
                <a:cs typeface="Times New Roman" panose="02020603050405020304" pitchFamily="18" charset="0"/>
              </a:rPr>
              <a:t> MC </a:t>
            </a:r>
            <a:r>
              <a:rPr lang="en-US" sz="2400" dirty="0" err="1">
                <a:solidFill>
                  <a:srgbClr val="000000"/>
                </a:solidFill>
                <a:latin typeface="Times New Roman" panose="02020603050405020304" pitchFamily="18" charset="0"/>
                <a:cs typeface="Times New Roman" panose="02020603050405020304" pitchFamily="18" charset="0"/>
              </a:rPr>
              <a:t>tương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bài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toán</a:t>
            </a:r>
            <a:r>
              <a:rPr lang="en-US" sz="2400" dirty="0">
                <a:solidFill>
                  <a:srgbClr val="000000"/>
                </a:solidFill>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5: </a:t>
            </a:r>
            <a:r>
              <a:rPr lang="en-US" sz="2400" b="0" i="0" dirty="0" err="1">
                <a:solidFill>
                  <a:srgbClr val="000000"/>
                </a:solidFill>
                <a:effectLst/>
                <a:latin typeface="Times New Roman" panose="02020603050405020304" pitchFamily="18" charset="0"/>
                <a:cs typeface="Times New Roman" panose="02020603050405020304" pitchFamily="18" charset="0"/>
              </a:rPr>
              <a:t>Kết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hợp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MC </a:t>
            </a:r>
            <a:r>
              <a:rPr lang="en-US" sz="2400" b="0" i="0" dirty="0" err="1">
                <a:solidFill>
                  <a:srgbClr val="000000"/>
                </a:solidFill>
                <a:effectLst/>
                <a:latin typeface="Times New Roman" panose="02020603050405020304" pitchFamily="18" charset="0"/>
                <a:cs typeface="Times New Roman" panose="02020603050405020304" pitchFamily="18" charset="0"/>
              </a:rPr>
              <a:t>để</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giải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quyết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bài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toán</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2" name="Picture 11" descr="Shape, rectangle&#10;&#10;Description automatically generated">
            <a:extLst>
              <a:ext uri="{FF2B5EF4-FFF2-40B4-BE49-F238E27FC236}">
                <a16:creationId xmlns:a16="http://schemas.microsoft.com/office/drawing/2014/main" id="{08324B7C-6F6F-4FA3-891A-A2BF15BC244E}"/>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6A7B8F12-E509-4D9C-9172-DB03B74032A8}"/>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8AE49676-415F-4947-9006-FF1F34AACD55}"/>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DE6C90F7-7584-4446-A056-93E211D111FF}"/>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3470662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277091" y="2220142"/>
            <a:ext cx="3976857" cy="2308324"/>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1</a:t>
            </a:r>
            <a:r>
              <a:rPr lang="vi-VN"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Cho </a:t>
            </a:r>
            <a:r>
              <a:rPr lang="en-US" sz="2400" b="0" i="0" dirty="0" err="1">
                <a:solidFill>
                  <a:srgbClr val="000000"/>
                </a:solidFill>
                <a:effectLst/>
                <a:latin typeface="Times New Roman" panose="02020603050405020304" pitchFamily="18" charset="0"/>
                <a:cs typeface="Times New Roman" panose="02020603050405020304" pitchFamily="18" charset="0"/>
              </a:rPr>
              <a:t>phép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đặt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phát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điều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hướng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Device configuration =&gt; </a:t>
            </a:r>
          </a:p>
          <a:p>
            <a:pPr algn="just"/>
            <a:r>
              <a:rPr lang="en-US" sz="2400" b="0" i="0" dirty="0" err="1">
                <a:solidFill>
                  <a:srgbClr val="000000"/>
                </a:solidFill>
                <a:effectLst/>
                <a:latin typeface="Times New Roman" panose="02020603050405020304" pitchFamily="18" charset="0"/>
                <a:cs typeface="Times New Roman" panose="02020603050405020304" pitchFamily="18" charset="0"/>
              </a:rPr>
              <a:t>Properti</a:t>
            </a:r>
            <a:r>
              <a:rPr lang="en-US" sz="2400" b="0" i="0" dirty="0">
                <a:solidFill>
                  <a:srgbClr val="000000"/>
                </a:solidFill>
                <a:effectLst/>
                <a:latin typeface="Times New Roman" panose="02020603050405020304" pitchFamily="18" charset="0"/>
                <a:cs typeface="Times New Roman" panose="02020603050405020304" pitchFamily="18" charset="0"/>
              </a:rPr>
              <a:t> =&gt; Pulse generator =&gt; </a:t>
            </a:r>
          </a:p>
          <a:p>
            <a:pPr algn="just"/>
            <a:r>
              <a:rPr lang="en-US" sz="2400" dirty="0">
                <a:solidFill>
                  <a:srgbClr val="000000"/>
                </a:solidFill>
                <a:latin typeface="Times New Roman" panose="02020603050405020304" pitchFamily="18" charset="0"/>
                <a:cs typeface="Times New Roman" panose="02020603050405020304" pitchFamily="18" charset="0"/>
              </a:rPr>
              <a:t>PTO 1</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9C8D1C8-44FD-4BAB-B53F-5CB1D0C55E2B}"/>
              </a:ext>
            </a:extLst>
          </p:cNvPr>
          <p:cNvPicPr>
            <a:picLocks noChangeAspect="1"/>
          </p:cNvPicPr>
          <p:nvPr/>
        </p:nvPicPr>
        <p:blipFill>
          <a:blip r:embed="rId2"/>
          <a:stretch>
            <a:fillRect/>
          </a:stretch>
        </p:blipFill>
        <p:spPr>
          <a:xfrm>
            <a:off x="4617464" y="2218733"/>
            <a:ext cx="7574536" cy="3673754"/>
          </a:xfrm>
          <a:prstGeom prst="rect">
            <a:avLst/>
          </a:prstGeom>
        </p:spPr>
      </p:pic>
      <p:pic>
        <p:nvPicPr>
          <p:cNvPr id="11" name="Picture 10" descr="Shape, rectangle&#10;&#10;Description automatically generated">
            <a:extLst>
              <a:ext uri="{FF2B5EF4-FFF2-40B4-BE49-F238E27FC236}">
                <a16:creationId xmlns:a16="http://schemas.microsoft.com/office/drawing/2014/main" id="{45CDCEC8-F481-44B6-AE50-397CB706A3F9}"/>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397C5F48-5162-4ADE-A193-956903B599B4}"/>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39B18431-C288-4488-9D61-499740CB0727}"/>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DCEA6495-8C54-416A-BAFA-A198DA2DB09F}"/>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372592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498764" y="2363688"/>
            <a:ext cx="3121892" cy="3046988"/>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2</a:t>
            </a:r>
            <a:r>
              <a:rPr lang="vi-VN"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US" sz="2400" dirty="0">
                <a:solidFill>
                  <a:srgbClr val="000000"/>
                </a:solidFill>
                <a:latin typeface="Times New Roman" panose="02020603050405020304" pitchFamily="18" charset="0"/>
                <a:cs typeface="Times New Roman" panose="02020603050405020304" pitchFamily="18" charset="0"/>
              </a:rPr>
              <a:t>Technology object =&gt; Motion control =&gt; TO position Axis =&gt; ok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a:t>
            </a:r>
            <a:r>
              <a:rPr lang="en-US" sz="2400" b="0" i="0" dirty="0" err="1">
                <a:solidFill>
                  <a:srgbClr val="000000"/>
                </a:solidFill>
                <a:effectLst/>
                <a:latin typeface="Times New Roman" panose="02020603050405020304" pitchFamily="18" charset="0"/>
                <a:cs typeface="Times New Roman" panose="02020603050405020304" pitchFamily="18" charset="0"/>
              </a:rPr>
              <a:t>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đặt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nào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phát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nào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điều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khiển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hướng</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B2B9138-F26A-4FCB-94F1-E3CF5944865F}"/>
              </a:ext>
            </a:extLst>
          </p:cNvPr>
          <p:cNvPicPr>
            <a:picLocks noChangeAspect="1"/>
          </p:cNvPicPr>
          <p:nvPr/>
        </p:nvPicPr>
        <p:blipFill>
          <a:blip r:embed="rId2"/>
          <a:stretch>
            <a:fillRect/>
          </a:stretch>
        </p:blipFill>
        <p:spPr>
          <a:xfrm>
            <a:off x="4183856" y="2164259"/>
            <a:ext cx="7592724" cy="4458239"/>
          </a:xfrm>
          <a:prstGeom prst="rect">
            <a:avLst/>
          </a:prstGeom>
        </p:spPr>
      </p:pic>
      <p:pic>
        <p:nvPicPr>
          <p:cNvPr id="11" name="Picture 10" descr="Shape, rectangle&#10;&#10;Description automatically generated">
            <a:extLst>
              <a:ext uri="{FF2B5EF4-FFF2-40B4-BE49-F238E27FC236}">
                <a16:creationId xmlns:a16="http://schemas.microsoft.com/office/drawing/2014/main" id="{822F73A6-0B9C-4462-A155-91F253B583CB}"/>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A4FB699-15F9-4468-B217-BE8D301DB559}"/>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D2726B5E-1554-489F-A75D-2812B40B12CF}"/>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EE1D8E37-1925-42CD-98DB-EBB010C2BACC}"/>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727138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498764" y="2363688"/>
            <a:ext cx="3121892" cy="1938992"/>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a:t>
            </a:r>
            <a:r>
              <a:rPr lang="en-US" sz="2400" dirty="0">
                <a:solidFill>
                  <a:srgbClr val="000000"/>
                </a:solidFill>
                <a:latin typeface="Times New Roman" panose="02020603050405020304" pitchFamily="18" charset="0"/>
                <a:cs typeface="Times New Roman" panose="02020603050405020304" pitchFamily="18" charset="0"/>
              </a:rPr>
              <a:t>2</a:t>
            </a:r>
            <a:r>
              <a:rPr lang="vi-VN"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a:t>
            </a:r>
            <a:r>
              <a:rPr lang="en-US" sz="2400" b="0" i="0" dirty="0" err="1">
                <a:solidFill>
                  <a:srgbClr val="000000"/>
                </a:solidFill>
                <a:effectLst/>
                <a:latin typeface="Times New Roman" panose="02020603050405020304" pitchFamily="18" charset="0"/>
                <a:cs typeface="Times New Roman" panose="02020603050405020304" pitchFamily="18" charset="0"/>
              </a:rPr>
              <a:t>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đặt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xung</a:t>
            </a:r>
            <a:r>
              <a:rPr lang="en-US" sz="2400" b="0" i="0" dirty="0">
                <a:solidFill>
                  <a:srgbClr val="000000"/>
                </a:solidFill>
                <a:effectLst/>
                <a:latin typeface="Times New Roman" panose="02020603050405020304" pitchFamily="18" charset="0"/>
                <a:cs typeface="Times New Roman" panose="02020603050405020304" pitchFamily="18" charset="0"/>
              </a:rPr>
              <a:t> min /max </a:t>
            </a:r>
            <a:r>
              <a:rPr lang="en-US" sz="2400" b="0" i="0" dirty="0" err="1">
                <a:solidFill>
                  <a:srgbClr val="000000"/>
                </a:solidFill>
                <a:effectLst/>
                <a:latin typeface="Times New Roman" panose="02020603050405020304" pitchFamily="18" charset="0"/>
                <a:cs typeface="Times New Roman" panose="02020603050405020304" pitchFamily="18" charset="0"/>
              </a:rPr>
              <a:t>cho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phép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bộ</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điều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khiển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phát</a:t>
            </a:r>
            <a:r>
              <a:rPr lang="en-US" sz="2400" b="0" i="0" dirty="0">
                <a:solidFill>
                  <a:srgbClr val="000000"/>
                </a:solidFill>
                <a:effectLst/>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3196913A-7FFF-494C-A57D-923635F4339E}"/>
              </a:ext>
            </a:extLst>
          </p:cNvPr>
          <p:cNvPicPr>
            <a:picLocks noChangeAspect="1"/>
          </p:cNvPicPr>
          <p:nvPr/>
        </p:nvPicPr>
        <p:blipFill>
          <a:blip r:embed="rId2"/>
          <a:stretch>
            <a:fillRect/>
          </a:stretch>
        </p:blipFill>
        <p:spPr>
          <a:xfrm>
            <a:off x="4059324" y="2057400"/>
            <a:ext cx="7128363" cy="4800600"/>
          </a:xfrm>
          <a:prstGeom prst="rect">
            <a:avLst/>
          </a:prstGeom>
        </p:spPr>
      </p:pic>
      <p:pic>
        <p:nvPicPr>
          <p:cNvPr id="11" name="Picture 10" descr="Shape, rectangle&#10;&#10;Description automatically generated">
            <a:extLst>
              <a:ext uri="{FF2B5EF4-FFF2-40B4-BE49-F238E27FC236}">
                <a16:creationId xmlns:a16="http://schemas.microsoft.com/office/drawing/2014/main" id="{A43983DD-B2DF-4550-9E99-3892BEEA771A}"/>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AB9BFE0A-1A2B-4DED-BAFF-BA5A41AAFE0B}"/>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21818212-67E1-4AC8-B17E-7F9F3463E29D}"/>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8AB1DE8D-3523-4ED8-B2A8-2E5AAA46A6D9}"/>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68253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498764" y="2363688"/>
            <a:ext cx="3121892" cy="1200329"/>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3: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D309ACC5-0071-4476-B217-BFEFDB6A20E2}"/>
              </a:ext>
            </a:extLst>
          </p:cNvPr>
          <p:cNvPicPr>
            <a:picLocks noChangeAspect="1"/>
          </p:cNvPicPr>
          <p:nvPr/>
        </p:nvPicPr>
        <p:blipFill>
          <a:blip r:embed="rId2"/>
          <a:stretch>
            <a:fillRect/>
          </a:stretch>
        </p:blipFill>
        <p:spPr>
          <a:xfrm>
            <a:off x="5380036" y="2454176"/>
            <a:ext cx="4225782" cy="4015151"/>
          </a:xfrm>
          <a:prstGeom prst="rect">
            <a:avLst/>
          </a:prstGeom>
        </p:spPr>
      </p:pic>
      <p:sp>
        <p:nvSpPr>
          <p:cNvPr id="13" name="TextBox 12">
            <a:extLst>
              <a:ext uri="{FF2B5EF4-FFF2-40B4-BE49-F238E27FC236}">
                <a16:creationId xmlns:a16="http://schemas.microsoft.com/office/drawing/2014/main" id="{9A6133C0-3D95-4B4A-88B0-67E7D6FEF926}"/>
              </a:ext>
            </a:extLst>
          </p:cNvPr>
          <p:cNvSpPr txBox="1"/>
          <p:nvPr/>
        </p:nvSpPr>
        <p:spPr>
          <a:xfrm>
            <a:off x="412260" y="3591503"/>
            <a:ext cx="4008581" cy="1200329"/>
          </a:xfrm>
          <a:prstGeom prst="rect">
            <a:avLst/>
          </a:prstGeom>
          <a:noFill/>
        </p:spPr>
        <p:txBody>
          <a:bodyPr wrap="square">
            <a:spAutoFit/>
          </a:bodyPr>
          <a:lstStyle/>
          <a:p>
            <a:r>
              <a:rPr lang="en-US" sz="2400" dirty="0">
                <a:solidFill>
                  <a:srgbClr val="000000"/>
                </a:solidFill>
                <a:latin typeface="Times New Roman" panose="02020603050405020304" pitchFamily="18" charset="0"/>
                <a:cs typeface="Times New Roman" panose="02020603050405020304" pitchFamily="18" charset="0"/>
              </a:rPr>
              <a:t>+ Technology =&gt; Motion control =&gt; </a:t>
            </a:r>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khối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muốn</a:t>
            </a:r>
            <a:r>
              <a:rPr lang="en-US" sz="2400" dirty="0">
                <a:solidFill>
                  <a:srgbClr val="000000"/>
                </a:solidFill>
                <a:latin typeface="Times New Roman" panose="02020603050405020304" pitchFamily="18" charset="0"/>
                <a:cs typeface="Times New Roman" panose="02020603050405020304" pitchFamily="18" charset="0"/>
              </a:rPr>
              <a:t> </a:t>
            </a:r>
            <a:endParaRPr lang="en-US" sz="2400" dirty="0"/>
          </a:p>
        </p:txBody>
      </p:sp>
      <p:pic>
        <p:nvPicPr>
          <p:cNvPr id="11" name="Picture 10" descr="Shape, rectangle&#10;&#10;Description automatically generated">
            <a:extLst>
              <a:ext uri="{FF2B5EF4-FFF2-40B4-BE49-F238E27FC236}">
                <a16:creationId xmlns:a16="http://schemas.microsoft.com/office/drawing/2014/main" id="{C350D731-EB15-4B3C-BD89-6A882266AEF3}"/>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B0720BFD-8F6E-4ECF-8B4E-6DDD14B882F2}"/>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F949C15E-A949-48AA-B839-41BE09CFB52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563286E1-B8DB-4826-9AB1-384BB96FC0FB}"/>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113221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583332" y="1821888"/>
            <a:ext cx="3121892" cy="1200329"/>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3: </a:t>
            </a:r>
            <a:r>
              <a:rPr lang="en-US" sz="2400" b="0" i="0" dirty="0" err="1">
                <a:solidFill>
                  <a:srgbClr val="000000"/>
                </a:solidFill>
                <a:effectLst/>
                <a:latin typeface="Times New Roman" panose="02020603050405020304" pitchFamily="18" charset="0"/>
                <a:cs typeface="Times New Roman" panose="02020603050405020304" pitchFamily="18" charset="0"/>
              </a:rPr>
              <a:t>Cấu</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hình</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Motion control </a:t>
            </a:r>
            <a:r>
              <a:rPr lang="vi-VN" sz="2400" b="0" i="0" dirty="0">
                <a:solidFill>
                  <a:srgbClr val="000000"/>
                </a:solidFill>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7414CA85-16F9-483E-B30A-BF32B1B6918D}"/>
              </a:ext>
            </a:extLst>
          </p:cNvPr>
          <p:cNvPicPr>
            <a:picLocks noChangeAspect="1"/>
          </p:cNvPicPr>
          <p:nvPr/>
        </p:nvPicPr>
        <p:blipFill>
          <a:blip r:embed="rId2"/>
          <a:stretch>
            <a:fillRect/>
          </a:stretch>
        </p:blipFill>
        <p:spPr>
          <a:xfrm>
            <a:off x="819152" y="3128963"/>
            <a:ext cx="4981575" cy="3343275"/>
          </a:xfrm>
          <a:prstGeom prst="rect">
            <a:avLst/>
          </a:prstGeom>
        </p:spPr>
      </p:pic>
      <p:pic>
        <p:nvPicPr>
          <p:cNvPr id="6" name="Picture 5">
            <a:extLst>
              <a:ext uri="{FF2B5EF4-FFF2-40B4-BE49-F238E27FC236}">
                <a16:creationId xmlns:a16="http://schemas.microsoft.com/office/drawing/2014/main" id="{1AEC11DD-0A28-484F-A587-FA33ABAE0211}"/>
              </a:ext>
            </a:extLst>
          </p:cNvPr>
          <p:cNvPicPr>
            <a:picLocks noChangeAspect="1"/>
          </p:cNvPicPr>
          <p:nvPr/>
        </p:nvPicPr>
        <p:blipFill>
          <a:blip r:embed="rId3"/>
          <a:stretch>
            <a:fillRect/>
          </a:stretch>
        </p:blipFill>
        <p:spPr>
          <a:xfrm>
            <a:off x="6286087" y="2200261"/>
            <a:ext cx="4570517" cy="4145539"/>
          </a:xfrm>
          <a:prstGeom prst="rect">
            <a:avLst/>
          </a:prstGeom>
        </p:spPr>
      </p:pic>
      <p:pic>
        <p:nvPicPr>
          <p:cNvPr id="11" name="Picture 10" descr="Shape, rectangle&#10;&#10;Description automatically generated">
            <a:extLst>
              <a:ext uri="{FF2B5EF4-FFF2-40B4-BE49-F238E27FC236}">
                <a16:creationId xmlns:a16="http://schemas.microsoft.com/office/drawing/2014/main" id="{2C6245DF-752F-4F5B-9305-FCA95A6DC8F0}"/>
              </a:ext>
            </a:extLst>
          </p:cNvPr>
          <p:cNvPicPr>
            <a:picLocks noChangeAspect="1"/>
          </p:cNvPicPr>
          <p:nvPr/>
        </p:nvPicPr>
        <p:blipFill>
          <a:blip r:embed="rId4">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5F4C1F3C-7AC4-4E18-8FEC-7469829E919B}"/>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847DE716-9FF6-4AA5-9384-718A2BDFA0AD}"/>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46D075EB-1708-4C82-9188-E24DC599FA93}"/>
              </a:ext>
            </a:extLst>
          </p:cNvPr>
          <p:cNvPicPr>
            <a:picLocks noChangeAspect="1"/>
          </p:cNvPicPr>
          <p:nvPr/>
        </p:nvPicPr>
        <p:blipFill>
          <a:blip r:embed="rId5"/>
          <a:stretch>
            <a:fillRect/>
          </a:stretch>
        </p:blipFill>
        <p:spPr>
          <a:xfrm>
            <a:off x="-1" y="1"/>
            <a:ext cx="3379305" cy="1227814"/>
          </a:xfrm>
          <a:prstGeom prst="rect">
            <a:avLst/>
          </a:prstGeom>
        </p:spPr>
      </p:pic>
    </p:spTree>
    <p:extLst>
      <p:ext uri="{BB962C8B-B14F-4D97-AF65-F5344CB8AC3E}">
        <p14:creationId xmlns:p14="http://schemas.microsoft.com/office/powerpoint/2010/main" val="113643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498763" y="2363688"/>
            <a:ext cx="6882697" cy="461665"/>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Bước 4: </a:t>
            </a:r>
            <a:r>
              <a:rPr lang="en-US" sz="2400" dirty="0" err="1">
                <a:solidFill>
                  <a:srgbClr val="000000"/>
                </a:solidFill>
                <a:latin typeface="Times New Roman" panose="02020603050405020304" pitchFamily="18" charset="0"/>
                <a:cs typeface="Times New Roman" panose="02020603050405020304" pitchFamily="18" charset="0"/>
              </a:rPr>
              <a:t>Chọn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khối</a:t>
            </a:r>
            <a:r>
              <a:rPr lang="en-US" sz="2400" dirty="0">
                <a:solidFill>
                  <a:srgbClr val="000000"/>
                </a:solidFill>
                <a:latin typeface="Times New Roman" panose="02020603050405020304" pitchFamily="18" charset="0"/>
                <a:cs typeface="Times New Roman" panose="02020603050405020304" pitchFamily="18" charset="0"/>
              </a:rPr>
              <a:t> MC </a:t>
            </a:r>
            <a:r>
              <a:rPr lang="en-US" sz="2400" dirty="0" err="1">
                <a:solidFill>
                  <a:srgbClr val="000000"/>
                </a:solidFill>
                <a:latin typeface="Times New Roman" panose="02020603050405020304" pitchFamily="18" charset="0"/>
                <a:cs typeface="Times New Roman" panose="02020603050405020304" pitchFamily="18" charset="0"/>
              </a:rPr>
              <a:t>tương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bài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toán</a:t>
            </a:r>
            <a:r>
              <a:rPr lang="en-US" sz="2400" dirty="0">
                <a:solidFill>
                  <a:srgbClr val="000000"/>
                </a:solidFill>
                <a:latin typeface="Times New Roman" panose="02020603050405020304" pitchFamily="18" charset="0"/>
                <a:cs typeface="Times New Roman" panose="02020603050405020304" pitchFamily="18" charset="0"/>
              </a:rPr>
              <a:t> </a:t>
            </a:r>
            <a:r>
              <a:rPr lang="vi-VN" sz="2400" b="0" i="0" dirty="0">
                <a:solidFill>
                  <a:srgbClr val="000000"/>
                </a:solidFill>
                <a:effectLst/>
                <a:latin typeface="Times New Roman" panose="02020603050405020304" pitchFamily="18" charset="0"/>
                <a:cs typeface="Times New Roman" panose="02020603050405020304" pitchFamily="18" charset="0"/>
              </a:rPr>
              <a:t>.</a:t>
            </a:r>
          </a:p>
        </p:txBody>
      </p:sp>
      <p:graphicFrame>
        <p:nvGraphicFramePr>
          <p:cNvPr id="11" name="Table 5">
            <a:extLst>
              <a:ext uri="{FF2B5EF4-FFF2-40B4-BE49-F238E27FC236}">
                <a16:creationId xmlns:a16="http://schemas.microsoft.com/office/drawing/2014/main" id="{9D65D974-E990-4E8B-95B6-33B4242C500D}"/>
              </a:ext>
            </a:extLst>
          </p:cNvPr>
          <p:cNvGraphicFramePr>
            <a:graphicFrameLocks noGrp="1"/>
          </p:cNvGraphicFramePr>
          <p:nvPr>
            <p:extLst>
              <p:ext uri="{D42A27DB-BD31-4B8C-83A1-F6EECF244321}">
                <p14:modId xmlns:p14="http://schemas.microsoft.com/office/powerpoint/2010/main" val="1999377291"/>
              </p:ext>
            </p:extLst>
          </p:nvPr>
        </p:nvGraphicFramePr>
        <p:xfrm>
          <a:off x="2299855" y="3121137"/>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34804415"/>
                    </a:ext>
                  </a:extLst>
                </a:gridCol>
                <a:gridCol w="4064000">
                  <a:extLst>
                    <a:ext uri="{9D8B030D-6E8A-4147-A177-3AD203B41FA5}">
                      <a16:colId xmlns:a16="http://schemas.microsoft.com/office/drawing/2014/main" val="1041007887"/>
                    </a:ext>
                  </a:extLst>
                </a:gridCol>
              </a:tblGrid>
              <a:tr h="370840">
                <a:tc>
                  <a:txBody>
                    <a:bodyPr/>
                    <a:lstStyle/>
                    <a:p>
                      <a:r>
                        <a:rPr lang="en-US" dirty="0" err="1"/>
                        <a:t>Tên</a:t>
                      </a:r>
                      <a:r>
                        <a:rPr lang="en-US" dirty="0"/>
                        <a:t> </a:t>
                      </a:r>
                      <a:r>
                        <a:rPr lang="en-US" dirty="0" err="1"/>
                        <a:t>khối</a:t>
                      </a:r>
                      <a:r>
                        <a:rPr lang="en-US" dirty="0"/>
                        <a:t> MC </a:t>
                      </a:r>
                    </a:p>
                  </a:txBody>
                  <a:tcPr/>
                </a:tc>
                <a:tc>
                  <a:txBody>
                    <a:bodyPr/>
                    <a:lstStyle/>
                    <a:p>
                      <a:r>
                        <a:rPr lang="en-US" dirty="0" err="1"/>
                        <a:t>Chức</a:t>
                      </a:r>
                      <a:r>
                        <a:rPr lang="en-US" dirty="0"/>
                        <a:t> </a:t>
                      </a:r>
                      <a:r>
                        <a:rPr lang="en-US" dirty="0" err="1"/>
                        <a:t>năng</a:t>
                      </a:r>
                      <a:r>
                        <a:rPr lang="en-US" dirty="0"/>
                        <a:t> </a:t>
                      </a:r>
                      <a:r>
                        <a:rPr lang="en-US" dirty="0" err="1"/>
                        <a:t>khối</a:t>
                      </a:r>
                      <a:r>
                        <a:rPr lang="en-US" dirty="0"/>
                        <a:t> MC </a:t>
                      </a:r>
                    </a:p>
                  </a:txBody>
                  <a:tcPr/>
                </a:tc>
                <a:extLst>
                  <a:ext uri="{0D108BD9-81ED-4DB2-BD59-A6C34878D82A}">
                    <a16:rowId xmlns:a16="http://schemas.microsoft.com/office/drawing/2014/main" val="1174800989"/>
                  </a:ext>
                </a:extLst>
              </a:tr>
              <a:tr h="370840">
                <a:tc>
                  <a:txBody>
                    <a:bodyPr/>
                    <a:lstStyle/>
                    <a:p>
                      <a:r>
                        <a:rPr lang="en-US" dirty="0"/>
                        <a:t>MC_POWER </a:t>
                      </a:r>
                    </a:p>
                  </a:txBody>
                  <a:tcPr/>
                </a:tc>
                <a:tc>
                  <a:txBody>
                    <a:bodyPr/>
                    <a:lstStyle/>
                    <a:p>
                      <a:endParaRPr lang="en-US"/>
                    </a:p>
                  </a:txBody>
                  <a:tcPr/>
                </a:tc>
                <a:extLst>
                  <a:ext uri="{0D108BD9-81ED-4DB2-BD59-A6C34878D82A}">
                    <a16:rowId xmlns:a16="http://schemas.microsoft.com/office/drawing/2014/main" val="1996425049"/>
                  </a:ext>
                </a:extLst>
              </a:tr>
              <a:tr h="370840">
                <a:tc>
                  <a:txBody>
                    <a:bodyPr/>
                    <a:lstStyle/>
                    <a:p>
                      <a:r>
                        <a:rPr lang="en-US" dirty="0"/>
                        <a:t>MC_RESET </a:t>
                      </a:r>
                    </a:p>
                  </a:txBody>
                  <a:tcPr/>
                </a:tc>
                <a:tc>
                  <a:txBody>
                    <a:bodyPr/>
                    <a:lstStyle/>
                    <a:p>
                      <a:endParaRPr lang="en-US"/>
                    </a:p>
                  </a:txBody>
                  <a:tcPr/>
                </a:tc>
                <a:extLst>
                  <a:ext uri="{0D108BD9-81ED-4DB2-BD59-A6C34878D82A}">
                    <a16:rowId xmlns:a16="http://schemas.microsoft.com/office/drawing/2014/main" val="1430341595"/>
                  </a:ext>
                </a:extLst>
              </a:tr>
              <a:tr h="370840">
                <a:tc>
                  <a:txBody>
                    <a:bodyPr/>
                    <a:lstStyle/>
                    <a:p>
                      <a:r>
                        <a:rPr lang="en-US" dirty="0"/>
                        <a:t>MC_HOME </a:t>
                      </a:r>
                    </a:p>
                  </a:txBody>
                  <a:tcPr/>
                </a:tc>
                <a:tc>
                  <a:txBody>
                    <a:bodyPr/>
                    <a:lstStyle/>
                    <a:p>
                      <a:endParaRPr lang="en-US"/>
                    </a:p>
                  </a:txBody>
                  <a:tcPr/>
                </a:tc>
                <a:extLst>
                  <a:ext uri="{0D108BD9-81ED-4DB2-BD59-A6C34878D82A}">
                    <a16:rowId xmlns:a16="http://schemas.microsoft.com/office/drawing/2014/main" val="1383965223"/>
                  </a:ext>
                </a:extLst>
              </a:tr>
              <a:tr h="370840">
                <a:tc>
                  <a:txBody>
                    <a:bodyPr/>
                    <a:lstStyle/>
                    <a:p>
                      <a:r>
                        <a:rPr lang="en-US" dirty="0"/>
                        <a:t>MC_HART </a:t>
                      </a:r>
                    </a:p>
                  </a:txBody>
                  <a:tcPr/>
                </a:tc>
                <a:tc>
                  <a:txBody>
                    <a:bodyPr/>
                    <a:lstStyle/>
                    <a:p>
                      <a:endParaRPr lang="en-US"/>
                    </a:p>
                  </a:txBody>
                  <a:tcPr/>
                </a:tc>
                <a:extLst>
                  <a:ext uri="{0D108BD9-81ED-4DB2-BD59-A6C34878D82A}">
                    <a16:rowId xmlns:a16="http://schemas.microsoft.com/office/drawing/2014/main" val="2367215449"/>
                  </a:ext>
                </a:extLst>
              </a:tr>
              <a:tr h="370840">
                <a:tc>
                  <a:txBody>
                    <a:bodyPr/>
                    <a:lstStyle/>
                    <a:p>
                      <a:r>
                        <a:rPr lang="en-US" dirty="0"/>
                        <a:t>MC_MOVE ABSOLUTE </a:t>
                      </a:r>
                    </a:p>
                  </a:txBody>
                  <a:tcPr/>
                </a:tc>
                <a:tc>
                  <a:txBody>
                    <a:bodyPr/>
                    <a:lstStyle/>
                    <a:p>
                      <a:endParaRPr lang="en-US"/>
                    </a:p>
                  </a:txBody>
                  <a:tcPr/>
                </a:tc>
                <a:extLst>
                  <a:ext uri="{0D108BD9-81ED-4DB2-BD59-A6C34878D82A}">
                    <a16:rowId xmlns:a16="http://schemas.microsoft.com/office/drawing/2014/main" val="1674338877"/>
                  </a:ext>
                </a:extLst>
              </a:tr>
              <a:tr h="370840">
                <a:tc>
                  <a:txBody>
                    <a:bodyPr/>
                    <a:lstStyle/>
                    <a:p>
                      <a:r>
                        <a:rPr lang="en-US" dirty="0"/>
                        <a:t>MC _RELATIVE </a:t>
                      </a:r>
                    </a:p>
                  </a:txBody>
                  <a:tcPr/>
                </a:tc>
                <a:tc>
                  <a:txBody>
                    <a:bodyPr/>
                    <a:lstStyle/>
                    <a:p>
                      <a:endParaRPr lang="en-US"/>
                    </a:p>
                  </a:txBody>
                  <a:tcPr/>
                </a:tc>
                <a:extLst>
                  <a:ext uri="{0D108BD9-81ED-4DB2-BD59-A6C34878D82A}">
                    <a16:rowId xmlns:a16="http://schemas.microsoft.com/office/drawing/2014/main" val="1166099880"/>
                  </a:ext>
                </a:extLst>
              </a:tr>
              <a:tr h="370840">
                <a:tc>
                  <a:txBody>
                    <a:bodyPr/>
                    <a:lstStyle/>
                    <a:p>
                      <a:r>
                        <a:rPr lang="en-US" dirty="0"/>
                        <a:t>MC _VELOCITY </a:t>
                      </a:r>
                    </a:p>
                  </a:txBody>
                  <a:tcPr/>
                </a:tc>
                <a:tc>
                  <a:txBody>
                    <a:bodyPr/>
                    <a:lstStyle/>
                    <a:p>
                      <a:endParaRPr lang="en-US" dirty="0"/>
                    </a:p>
                  </a:txBody>
                  <a:tcPr/>
                </a:tc>
                <a:extLst>
                  <a:ext uri="{0D108BD9-81ED-4DB2-BD59-A6C34878D82A}">
                    <a16:rowId xmlns:a16="http://schemas.microsoft.com/office/drawing/2014/main" val="1338270869"/>
                  </a:ext>
                </a:extLst>
              </a:tr>
            </a:tbl>
          </a:graphicData>
        </a:graphic>
      </p:graphicFrame>
      <p:pic>
        <p:nvPicPr>
          <p:cNvPr id="13" name="Picture 12" descr="Shape, rectangle&#10;&#10;Description automatically generated">
            <a:extLst>
              <a:ext uri="{FF2B5EF4-FFF2-40B4-BE49-F238E27FC236}">
                <a16:creationId xmlns:a16="http://schemas.microsoft.com/office/drawing/2014/main" id="{7602375A-894C-4F78-87B7-BB84F069DB9C}"/>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693DC90D-0BDB-4CE9-B4DE-624B98B3196E}"/>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21CDD3AA-A1B0-46D4-9AED-A54BA9A32E67}"/>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079630F3-5B1E-4303-BB6D-E4369F4D822E}"/>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186033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42184C-2384-4330-B40C-528FC3F1E96C}"/>
              </a:ext>
            </a:extLst>
          </p:cNvPr>
          <p:cNvSpPr txBox="1"/>
          <p:nvPr/>
        </p:nvSpPr>
        <p:spPr>
          <a:xfrm>
            <a:off x="754369" y="1471479"/>
            <a:ext cx="10417213" cy="5170646"/>
          </a:xfrm>
          <a:prstGeom prst="rect">
            <a:avLst/>
          </a:prstGeom>
          <a:noFill/>
        </p:spPr>
        <p:txBody>
          <a:bodyPr wrap="square">
            <a:spAutoFi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1 .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Động</a:t>
            </a:r>
            <a:r>
              <a:rPr lang="en-US" sz="2400" b="1" dirty="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cơ</a:t>
            </a:r>
            <a:r>
              <a:rPr lang="en-US" sz="2400" b="1" dirty="0">
                <a:solidFill>
                  <a:schemeClr val="accent4">
                    <a:lumMod val="75000"/>
                  </a:schemeClr>
                </a:solidFill>
                <a:latin typeface="Times New Roman" panose="02020603050405020304" pitchFamily="18" charset="0"/>
                <a:cs typeface="Times New Roman" panose="02020603050405020304" pitchFamily="18" charset="0"/>
              </a:rPr>
              <a:t> Step </a:t>
            </a:r>
          </a:p>
          <a:p>
            <a:endParaRPr lang="en-US" sz="2400" b="1"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loại</a:t>
            </a:r>
            <a:r>
              <a:rPr lang="en-US" sz="2400" b="1" dirty="0">
                <a:latin typeface="Times New Roman" panose="02020603050405020304" pitchFamily="18" charset="0"/>
                <a:cs typeface="Times New Roman" panose="02020603050405020304" pitchFamily="18" charset="0"/>
              </a:rPr>
              <a:t> : </a:t>
            </a:r>
          </a:p>
          <a:p>
            <a:pPr algn="l"/>
            <a:r>
              <a:rPr lang="vi-VN" sz="2400" i="0" dirty="0">
                <a:effectLst/>
                <a:latin typeface="Times New Roman" panose="02020603050405020304" pitchFamily="18" charset="0"/>
                <a:cs typeface="Times New Roman" panose="02020603050405020304" pitchFamily="18" charset="0"/>
              </a:rPr>
              <a:t>– Động cơ Step 2 pha tương ứng với góc bước 1.8 độ.</a:t>
            </a:r>
          </a:p>
          <a:p>
            <a:pPr algn="l"/>
            <a:r>
              <a:rPr lang="vi-VN" sz="2400" i="0" dirty="0">
                <a:effectLst/>
                <a:latin typeface="Times New Roman" panose="02020603050405020304" pitchFamily="18" charset="0"/>
                <a:cs typeface="Times New Roman" panose="02020603050405020304" pitchFamily="18" charset="0"/>
              </a:rPr>
              <a:t>– Động cơ Step 3 pha tương ứng với góc bước là 1.2 độ.</a:t>
            </a:r>
          </a:p>
          <a:p>
            <a:pPr algn="l"/>
            <a:r>
              <a:rPr lang="vi-VN" sz="2400" i="0" dirty="0">
                <a:effectLst/>
                <a:latin typeface="Times New Roman" panose="02020603050405020304" pitchFamily="18" charset="0"/>
                <a:cs typeface="Times New Roman" panose="02020603050405020304" pitchFamily="18" charset="0"/>
              </a:rPr>
              <a:t>– Và cuối cùng là động cơ Step 5 pha với góc bước là 0.72 độ.</a:t>
            </a:r>
            <a:r>
              <a:rPr lang="en-US" sz="2400" i="0" dirty="0">
                <a:effectLst/>
                <a:latin typeface="Times New Roman" panose="02020603050405020304" pitchFamily="18" charset="0"/>
                <a:cs typeface="Times New Roman" panose="02020603050405020304" pitchFamily="18" charset="0"/>
              </a:rPr>
              <a:t> </a:t>
            </a:r>
          </a:p>
          <a:p>
            <a:pPr algn="l"/>
            <a:endParaRPr lang="en-US" sz="240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step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 </a:t>
            </a:r>
          </a:p>
          <a:p>
            <a:pPr marL="285750" indent="-285750" algn="l">
              <a:buFont typeface="Symbol" panose="05050102010706020507" pitchFamily="18" charset="2"/>
              <a:buChar char="Þ"/>
            </a:pPr>
            <a:endParaRPr lang="en-US" sz="2400" dirty="0">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 </a:t>
            </a:r>
            <a:r>
              <a:rPr lang="vi-VN" sz="2400" b="1" i="0" dirty="0">
                <a:effectLst/>
                <a:latin typeface="Times New Roman" panose="02020603050405020304" pitchFamily="18" charset="0"/>
                <a:cs typeface="Times New Roman" panose="02020603050405020304" pitchFamily="18" charset="0"/>
              </a:rPr>
              <a:t>Cách hoạt động.</a:t>
            </a:r>
            <a:endParaRPr lang="en-US" sz="2400" b="1" i="0" dirty="0">
              <a:effectLst/>
              <a:latin typeface="Times New Roman" panose="02020603050405020304" pitchFamily="18" charset="0"/>
              <a:cs typeface="Times New Roman" panose="02020603050405020304" pitchFamily="18" charset="0"/>
            </a:endParaRPr>
          </a:p>
          <a:p>
            <a:pPr algn="l"/>
            <a:endParaRPr lang="vi-VN" sz="2400" i="0" dirty="0">
              <a:effectLst/>
              <a:latin typeface="Times New Roman" panose="02020603050405020304" pitchFamily="18" charset="0"/>
              <a:cs typeface="Times New Roman" panose="02020603050405020304" pitchFamily="18" charset="0"/>
            </a:endParaRPr>
          </a:p>
          <a:p>
            <a:pPr algn="l"/>
            <a:r>
              <a:rPr lang="vi-VN" sz="2400" i="0" dirty="0">
                <a:effectLst/>
                <a:latin typeface="Times New Roman" panose="02020603050405020304" pitchFamily="18" charset="0"/>
                <a:cs typeface="Times New Roman" panose="02020603050405020304" pitchFamily="18" charset="0"/>
              </a:rPr>
              <a:t>Động cơ bước không quay theo cơ chế thông thường, Step motor quay theo từng bước một nên nó có độ chính xác cao về mặt điều khiển học.</a:t>
            </a: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12" name="Picture 11" descr="Shape, rectangle&#10;&#10;Description automatically generated">
            <a:extLst>
              <a:ext uri="{FF2B5EF4-FFF2-40B4-BE49-F238E27FC236}">
                <a16:creationId xmlns:a16="http://schemas.microsoft.com/office/drawing/2014/main" id="{13781A56-BB70-4971-A458-95D7852F51AE}"/>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8FED6F8E-D4E9-4F6F-B879-EB3785A49DED}"/>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459D5F5A-8F9F-4CA9-B2B2-ADAA49E241D6}"/>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8659AE94-6F40-450E-BC2D-027BCA58FB81}"/>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4133136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4035D5-3D96-44A2-8186-DBB76B13A3E3}"/>
              </a:ext>
            </a:extLst>
          </p:cNvPr>
          <p:cNvSpPr txBox="1"/>
          <p:nvPr/>
        </p:nvSpPr>
        <p:spPr>
          <a:xfrm>
            <a:off x="498763" y="2363688"/>
            <a:ext cx="9541163" cy="3416320"/>
          </a:xfrm>
          <a:prstGeom prst="rect">
            <a:avLst/>
          </a:prstGeom>
          <a:noFill/>
        </p:spPr>
        <p:txBody>
          <a:bodyPr wrap="square">
            <a:spAutoFit/>
          </a:bodyPr>
          <a:lstStyle/>
          <a:p>
            <a:pPr marL="285750" indent="-285750" algn="just">
              <a:buFontTx/>
              <a:buChar char="-"/>
            </a:pPr>
            <a:r>
              <a:rPr lang="vi-VN" sz="2400" b="0" i="0" dirty="0">
                <a:solidFill>
                  <a:srgbClr val="000000"/>
                </a:solidFill>
                <a:effectLst/>
                <a:latin typeface="Times New Roman" panose="02020603050405020304" pitchFamily="18" charset="0"/>
                <a:cs typeface="Times New Roman" panose="02020603050405020304" pitchFamily="18" charset="0"/>
              </a:rPr>
              <a:t>Bước 5: </a:t>
            </a:r>
            <a:r>
              <a:rPr lang="en-US" sz="2400" b="0" i="0" dirty="0" err="1">
                <a:solidFill>
                  <a:srgbClr val="000000"/>
                </a:solidFill>
                <a:effectLst/>
                <a:latin typeface="Times New Roman" panose="02020603050405020304" pitchFamily="18" charset="0"/>
                <a:cs typeface="Times New Roman" panose="02020603050405020304" pitchFamily="18" charset="0"/>
              </a:rPr>
              <a:t>Kết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hợp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các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khối</a:t>
            </a:r>
            <a:r>
              <a:rPr lang="en-US" sz="2400" b="0" i="0" dirty="0">
                <a:solidFill>
                  <a:srgbClr val="000000"/>
                </a:solidFill>
                <a:effectLst/>
                <a:latin typeface="Times New Roman" panose="02020603050405020304" pitchFamily="18" charset="0"/>
                <a:cs typeface="Times New Roman" panose="02020603050405020304" pitchFamily="18" charset="0"/>
              </a:rPr>
              <a:t> MC </a:t>
            </a:r>
            <a:r>
              <a:rPr lang="en-US" sz="2400" b="0" i="0" dirty="0" err="1">
                <a:solidFill>
                  <a:srgbClr val="000000"/>
                </a:solidFill>
                <a:effectLst/>
                <a:latin typeface="Times New Roman" panose="02020603050405020304" pitchFamily="18" charset="0"/>
                <a:cs typeface="Times New Roman" panose="02020603050405020304" pitchFamily="18" charset="0"/>
              </a:rPr>
              <a:t>để</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giải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quyết</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bài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toán</a:t>
            </a:r>
            <a:r>
              <a:rPr lang="en-US" sz="2400" b="0" i="0" dirty="0">
                <a:solidFill>
                  <a:srgbClr val="000000"/>
                </a:solidFill>
                <a:effectLst/>
                <a:latin typeface="Times New Roman" panose="02020603050405020304" pitchFamily="18" charset="0"/>
                <a:cs typeface="Times New Roman" panose="02020603050405020304" pitchFamily="18" charset="0"/>
              </a:rPr>
              <a:t> . </a:t>
            </a:r>
          </a:p>
          <a:p>
            <a:pPr marL="285750" indent="-285750" algn="just">
              <a:buFontTx/>
              <a:buChar char="-"/>
            </a:pPr>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err="1">
                <a:solidFill>
                  <a:srgbClr val="000000"/>
                </a:solidFill>
                <a:effectLst/>
                <a:latin typeface="Times New Roman" panose="02020603050405020304" pitchFamily="18" charset="0"/>
                <a:cs typeface="Times New Roman" panose="02020603050405020304" pitchFamily="18" charset="0"/>
              </a:rPr>
              <a:t>Bài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tập</a:t>
            </a:r>
            <a:r>
              <a:rPr lang="en-US" sz="2400" b="0" i="0" dirty="0">
                <a:solidFill>
                  <a:srgbClr val="000000"/>
                </a:solidFill>
                <a:effectLst/>
                <a:latin typeface="Times New Roman" panose="02020603050405020304" pitchFamily="18" charset="0"/>
                <a:cs typeface="Times New Roman" panose="02020603050405020304" pitchFamily="18" charset="0"/>
              </a:rPr>
              <a:t> 1 : </a:t>
            </a:r>
            <a:r>
              <a:rPr lang="en-US" sz="2400" b="0" i="0" dirty="0" err="1">
                <a:solidFill>
                  <a:srgbClr val="000000"/>
                </a:solidFill>
                <a:effectLst/>
                <a:latin typeface="Times New Roman" panose="02020603050405020304" pitchFamily="18" charset="0"/>
                <a:cs typeface="Times New Roman" panose="02020603050405020304" pitchFamily="18" charset="0"/>
              </a:rPr>
              <a:t>cho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động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cơ</a:t>
            </a:r>
            <a:r>
              <a:rPr lang="en-US" sz="2400" b="0" i="0" dirty="0">
                <a:solidFill>
                  <a:srgbClr val="000000"/>
                </a:solidFill>
                <a:effectLst/>
                <a:latin typeface="Times New Roman" panose="02020603050405020304" pitchFamily="18" charset="0"/>
                <a:cs typeface="Times New Roman" panose="02020603050405020304" pitchFamily="18" charset="0"/>
              </a:rPr>
              <a:t> step </a:t>
            </a:r>
            <a:r>
              <a:rPr lang="en-US" sz="2400" b="0" i="0" dirty="0" err="1">
                <a:solidFill>
                  <a:srgbClr val="000000"/>
                </a:solidFill>
                <a:effectLst/>
                <a:latin typeface="Times New Roman" panose="02020603050405020304" pitchFamily="18" charset="0"/>
                <a:cs typeface="Times New Roman" panose="02020603050405020304" pitchFamily="18" charset="0"/>
              </a:rPr>
              <a:t>chạy</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với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tốc</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độ</a:t>
            </a:r>
            <a:r>
              <a:rPr lang="en-US" sz="2400" b="0" i="0" dirty="0">
                <a:solidFill>
                  <a:srgbClr val="000000"/>
                </a:solidFill>
                <a:effectLst/>
                <a:latin typeface="Times New Roman" panose="02020603050405020304" pitchFamily="18" charset="0"/>
                <a:cs typeface="Times New Roman" panose="02020603050405020304" pitchFamily="18" charset="0"/>
              </a:rPr>
              <a:t> 10000 pulse /s </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dirty="0" err="1">
                <a:solidFill>
                  <a:srgbClr val="000000"/>
                </a:solidFill>
                <a:latin typeface="Times New Roman" panose="02020603050405020304" pitchFamily="18" charset="0"/>
                <a:cs typeface="Times New Roman" panose="02020603050405020304" pitchFamily="18" charset="0"/>
              </a:rPr>
              <a:t>Bài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tập</a:t>
            </a:r>
            <a:r>
              <a:rPr lang="en-US" sz="2400" dirty="0">
                <a:solidFill>
                  <a:srgbClr val="000000"/>
                </a:solidFill>
                <a:latin typeface="Times New Roman" panose="02020603050405020304" pitchFamily="18" charset="0"/>
                <a:cs typeface="Times New Roman" panose="02020603050405020304" pitchFamily="18" charset="0"/>
              </a:rPr>
              <a:t> 2 : </a:t>
            </a:r>
            <a:r>
              <a:rPr lang="en-US" sz="2400" dirty="0" err="1">
                <a:solidFill>
                  <a:srgbClr val="000000"/>
                </a:solidFill>
                <a:latin typeface="Times New Roman" panose="02020603050405020304" pitchFamily="18" charset="0"/>
                <a:cs typeface="Times New Roman" panose="02020603050405020304" pitchFamily="18" charset="0"/>
              </a:rPr>
              <a:t>cho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động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cơ</a:t>
            </a:r>
            <a:r>
              <a:rPr lang="en-US" sz="2400" dirty="0">
                <a:solidFill>
                  <a:srgbClr val="000000"/>
                </a:solidFill>
                <a:latin typeface="Times New Roman" panose="02020603050405020304" pitchFamily="18" charset="0"/>
                <a:cs typeface="Times New Roman" panose="02020603050405020304" pitchFamily="18" charset="0"/>
              </a:rPr>
              <a:t> step </a:t>
            </a:r>
            <a:r>
              <a:rPr lang="en-US" sz="2400" dirty="0" err="1">
                <a:solidFill>
                  <a:srgbClr val="000000"/>
                </a:solidFill>
                <a:latin typeface="Times New Roman" panose="02020603050405020304" pitchFamily="18" charset="0"/>
                <a:cs typeface="Times New Roman" panose="02020603050405020304" pitchFamily="18" charset="0"/>
              </a:rPr>
              <a:t>chạy</a:t>
            </a:r>
            <a:r>
              <a:rPr lang="en-US" sz="2400" dirty="0">
                <a:solidFill>
                  <a:srgbClr val="000000"/>
                </a:solidFill>
                <a:latin typeface="Times New Roman" panose="02020603050405020304" pitchFamily="18" charset="0"/>
                <a:cs typeface="Times New Roman" panose="02020603050405020304" pitchFamily="18" charset="0"/>
              </a:rPr>
              <a:t> 1 </a:t>
            </a:r>
            <a:r>
              <a:rPr lang="en-US" sz="2400" dirty="0" err="1">
                <a:solidFill>
                  <a:srgbClr val="000000"/>
                </a:solidFill>
                <a:latin typeface="Times New Roman" panose="02020603050405020304" pitchFamily="18" charset="0"/>
                <a:cs typeface="Times New Roman" panose="02020603050405020304" pitchFamily="18" charset="0"/>
              </a:rPr>
              <a:t>góc</a:t>
            </a:r>
            <a:r>
              <a:rPr lang="en-US" sz="2400" dirty="0">
                <a:solidFill>
                  <a:srgbClr val="000000"/>
                </a:solidFill>
                <a:latin typeface="Times New Roman" panose="02020603050405020304" pitchFamily="18" charset="0"/>
                <a:cs typeface="Times New Roman" panose="02020603050405020304" pitchFamily="18" charset="0"/>
              </a:rPr>
              <a:t> 45 </a:t>
            </a:r>
            <a:r>
              <a:rPr lang="en-US" sz="2400" dirty="0" err="1">
                <a:solidFill>
                  <a:srgbClr val="000000"/>
                </a:solidFill>
                <a:latin typeface="Times New Roman" panose="02020603050405020304" pitchFamily="18" charset="0"/>
                <a:cs typeface="Times New Roman" panose="02020603050405020304" pitchFamily="18" charset="0"/>
              </a:rPr>
              <a:t>độ</a:t>
            </a:r>
            <a:r>
              <a:rPr lang="en-US" sz="2400" dirty="0">
                <a:solidFill>
                  <a:srgbClr val="000000"/>
                </a:solidFill>
                <a:latin typeface="Times New Roman" panose="02020603050405020304" pitchFamily="18" charset="0"/>
                <a:cs typeface="Times New Roman" panose="02020603050405020304" pitchFamily="18" charset="0"/>
              </a:rPr>
              <a:t> , </a:t>
            </a:r>
            <a:r>
              <a:rPr lang="en-US" sz="2400" dirty="0" err="1">
                <a:solidFill>
                  <a:srgbClr val="000000"/>
                </a:solidFill>
                <a:latin typeface="Times New Roman" panose="02020603050405020304" pitchFamily="18" charset="0"/>
                <a:cs typeface="Times New Roman" panose="02020603050405020304" pitchFamily="18" charset="0"/>
              </a:rPr>
              <a:t>dừng</a:t>
            </a:r>
            <a:r>
              <a:rPr lang="en-US" sz="2400" dirty="0">
                <a:solidFill>
                  <a:srgbClr val="000000"/>
                </a:solidFill>
                <a:latin typeface="Times New Roman" panose="02020603050405020304" pitchFamily="18" charset="0"/>
                <a:cs typeface="Times New Roman" panose="02020603050405020304" pitchFamily="18" charset="0"/>
              </a:rPr>
              <a:t> 2s </a:t>
            </a:r>
            <a:r>
              <a:rPr lang="en-US" sz="2400" dirty="0" err="1">
                <a:solidFill>
                  <a:srgbClr val="000000"/>
                </a:solidFill>
                <a:latin typeface="Times New Roman" panose="02020603050405020304" pitchFamily="18" charset="0"/>
                <a:cs typeface="Times New Roman" panose="02020603050405020304" pitchFamily="18" charset="0"/>
              </a:rPr>
              <a:t>sau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tiếp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tục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xoay</a:t>
            </a:r>
            <a:r>
              <a:rPr lang="en-US" sz="2400" dirty="0">
                <a:solidFill>
                  <a:srgbClr val="000000"/>
                </a:solidFill>
                <a:latin typeface="Times New Roman" panose="02020603050405020304" pitchFamily="18" charset="0"/>
                <a:cs typeface="Times New Roman" panose="02020603050405020304" pitchFamily="18" charset="0"/>
              </a:rPr>
              <a:t> 45 </a:t>
            </a:r>
            <a:r>
              <a:rPr lang="en-US" sz="2400" dirty="0" err="1">
                <a:solidFill>
                  <a:srgbClr val="000000"/>
                </a:solidFill>
                <a:latin typeface="Times New Roman" panose="02020603050405020304" pitchFamily="18" charset="0"/>
                <a:cs typeface="Times New Roman" panose="02020603050405020304" pitchFamily="18" charset="0"/>
              </a:rPr>
              <a:t>độ</a:t>
            </a:r>
            <a:r>
              <a:rPr lang="en-US" sz="2400" dirty="0">
                <a:solidFill>
                  <a:srgbClr val="000000"/>
                </a:solidFill>
                <a:latin typeface="Times New Roman" panose="02020603050405020304" pitchFamily="18" charset="0"/>
                <a:cs typeface="Times New Roman" panose="02020603050405020304" pitchFamily="18" charset="0"/>
              </a:rPr>
              <a:t>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dirty="0" err="1">
                <a:solidFill>
                  <a:srgbClr val="000000"/>
                </a:solidFill>
                <a:effectLst/>
                <a:latin typeface="Times New Roman" panose="02020603050405020304" pitchFamily="18" charset="0"/>
                <a:cs typeface="Times New Roman" panose="02020603050405020304" pitchFamily="18" charset="0"/>
              </a:rPr>
              <a:t>Bài</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tập</a:t>
            </a:r>
            <a:r>
              <a:rPr lang="en-US" sz="2400" b="0" i="0" dirty="0">
                <a:solidFill>
                  <a:srgbClr val="000000"/>
                </a:solidFill>
                <a:effectLst/>
                <a:latin typeface="Times New Roman" panose="02020603050405020304" pitchFamily="18" charset="0"/>
                <a:cs typeface="Times New Roman" panose="02020603050405020304" pitchFamily="18" charset="0"/>
              </a:rPr>
              <a:t> 3 : </a:t>
            </a:r>
            <a:r>
              <a:rPr lang="en-US" sz="2400" b="0" i="0" dirty="0" err="1">
                <a:solidFill>
                  <a:srgbClr val="000000"/>
                </a:solidFill>
                <a:effectLst/>
                <a:latin typeface="Times New Roman" panose="02020603050405020304" pitchFamily="18" charset="0"/>
                <a:cs typeface="Times New Roman" panose="02020603050405020304" pitchFamily="18" charset="0"/>
              </a:rPr>
              <a:t>cho</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động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cơ</a:t>
            </a:r>
            <a:r>
              <a:rPr lang="en-US" sz="2400" b="0" i="0" dirty="0">
                <a:solidFill>
                  <a:srgbClr val="000000"/>
                </a:solidFill>
                <a:effectLst/>
                <a:latin typeface="Times New Roman" panose="02020603050405020304" pitchFamily="18" charset="0"/>
                <a:cs typeface="Times New Roman" panose="02020603050405020304" pitchFamily="18" charset="0"/>
              </a:rPr>
              <a:t> step </a:t>
            </a:r>
            <a:r>
              <a:rPr lang="en-US" sz="2400" b="0" i="0" dirty="0" err="1">
                <a:solidFill>
                  <a:srgbClr val="000000"/>
                </a:solidFill>
                <a:effectLst/>
                <a:latin typeface="Times New Roman" panose="02020603050405020304" pitchFamily="18" charset="0"/>
                <a:cs typeface="Times New Roman" panose="02020603050405020304" pitchFamily="18" charset="0"/>
              </a:rPr>
              <a:t>xoay</a:t>
            </a:r>
            <a:r>
              <a:rPr lang="en-US" sz="2400" b="0" i="0" dirty="0">
                <a:solidFill>
                  <a:srgbClr val="000000"/>
                </a:solidFill>
                <a:effectLst/>
                <a:latin typeface="Times New Roman" panose="02020603050405020304" pitchFamily="18" charset="0"/>
                <a:cs typeface="Times New Roman" panose="02020603050405020304" pitchFamily="18" charset="0"/>
              </a:rPr>
              <a:t> 45 </a:t>
            </a:r>
            <a:r>
              <a:rPr lang="en-US" sz="2400" b="0" i="0" dirty="0" err="1">
                <a:solidFill>
                  <a:srgbClr val="000000"/>
                </a:solidFill>
                <a:effectLst/>
                <a:latin typeface="Times New Roman" panose="02020603050405020304" pitchFamily="18" charset="0"/>
                <a:cs typeface="Times New Roman" panose="02020603050405020304" pitchFamily="18" charset="0"/>
              </a:rPr>
              <a:t>độ</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rồi</a:t>
            </a:r>
            <a:r>
              <a:rPr lang="en-US" sz="2400" b="0" i="0" dirty="0">
                <a:solidFill>
                  <a:srgbClr val="000000"/>
                </a:solidFill>
                <a:effectLst/>
                <a:latin typeface="Times New Roman" panose="02020603050405020304" pitchFamily="18" charset="0"/>
                <a:cs typeface="Times New Roman" panose="02020603050405020304" pitchFamily="18" charset="0"/>
              </a:rPr>
              <a:t> quay </a:t>
            </a:r>
            <a:r>
              <a:rPr lang="en-US" sz="2400" b="0" i="0" dirty="0" err="1">
                <a:solidFill>
                  <a:srgbClr val="000000"/>
                </a:solidFill>
                <a:effectLst/>
                <a:latin typeface="Times New Roman" panose="02020603050405020304" pitchFamily="18" charset="0"/>
                <a:cs typeface="Times New Roman" panose="02020603050405020304" pitchFamily="18" charset="0"/>
              </a:rPr>
              <a:t>về</a:t>
            </a: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err="1">
                <a:solidFill>
                  <a:srgbClr val="000000"/>
                </a:solidFill>
                <a:effectLst/>
                <a:latin typeface="Times New Roman" panose="02020603050405020304" pitchFamily="18" charset="0"/>
                <a:cs typeface="Times New Roman" panose="02020603050405020304" pitchFamily="18" charset="0"/>
              </a:rPr>
              <a:t>dừng</a:t>
            </a:r>
            <a:r>
              <a:rPr lang="en-US" sz="2400" b="0" i="0" dirty="0">
                <a:solidFill>
                  <a:srgbClr val="000000"/>
                </a:solidFill>
                <a:effectLst/>
                <a:latin typeface="Times New Roman" panose="02020603050405020304" pitchFamily="18" charset="0"/>
                <a:cs typeface="Times New Roman" panose="02020603050405020304" pitchFamily="18" charset="0"/>
              </a:rPr>
              <a:t> 2s </a:t>
            </a:r>
            <a:r>
              <a:rPr lang="en-US" sz="2400" b="0" i="0" dirty="0" err="1">
                <a:solidFill>
                  <a:srgbClr val="000000"/>
                </a:solidFill>
                <a:effectLst/>
                <a:latin typeface="Times New Roman" panose="02020603050405020304" pitchFamily="18" charset="0"/>
                <a:cs typeface="Times New Roman" panose="02020603050405020304" pitchFamily="18" charset="0"/>
              </a:rPr>
              <a:t>tiếp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tục</a:t>
            </a:r>
            <a:r>
              <a:rPr lang="en-US" sz="2400" b="0" i="0" dirty="0">
                <a:solidFill>
                  <a:srgbClr val="000000"/>
                </a:solidFill>
                <a:effectLst/>
                <a:latin typeface="Times New Roman" panose="02020603050405020304" pitchFamily="18" charset="0"/>
                <a:cs typeface="Times New Roman" panose="02020603050405020304" pitchFamily="18" charset="0"/>
              </a:rPr>
              <a:t> chu </a:t>
            </a:r>
            <a:r>
              <a:rPr lang="en-US" sz="2400" b="0" i="0" dirty="0" err="1">
                <a:solidFill>
                  <a:srgbClr val="000000"/>
                </a:solidFill>
                <a:effectLst/>
                <a:latin typeface="Times New Roman" panose="02020603050405020304" pitchFamily="18" charset="0"/>
                <a:cs typeface="Times New Roman" panose="02020603050405020304" pitchFamily="18" charset="0"/>
              </a:rPr>
              <a:t>trình</a:t>
            </a:r>
            <a:r>
              <a:rPr lang="en-US" sz="2400" b="0" i="0" dirty="0">
                <a:solidFill>
                  <a:srgbClr val="000000"/>
                </a:solidFill>
                <a:effectLst/>
                <a:latin typeface="Times New Roman" panose="02020603050405020304" pitchFamily="18" charset="0"/>
                <a:cs typeface="Times New Roman" panose="02020603050405020304" pitchFamily="18" charset="0"/>
              </a:rPr>
              <a:t> </a:t>
            </a:r>
            <a:endParaRPr lang="vi-V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F19AFFF7-44DC-4FD4-8125-D89465D40F40}"/>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40C84A6D-AA07-461A-8B8F-44CE5307657F}"/>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8C67B010-0D8D-4D01-8317-7DF81AC9656F}"/>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7628F5DA-7228-4667-92DF-60BBCC8D41BB}"/>
              </a:ext>
            </a:extLst>
          </p:cNvPr>
          <p:cNvPicPr>
            <a:picLocks noChangeAspect="1"/>
          </p:cNvPicPr>
          <p:nvPr/>
        </p:nvPicPr>
        <p:blipFill>
          <a:blip r:embed="rId3"/>
          <a:stretch>
            <a:fillRect/>
          </a:stretch>
        </p:blipFill>
        <p:spPr>
          <a:xfrm>
            <a:off x="-1" y="1"/>
            <a:ext cx="3379305" cy="1227814"/>
          </a:xfrm>
          <a:prstGeom prst="rect">
            <a:avLst/>
          </a:prstGeom>
        </p:spPr>
      </p:pic>
    </p:spTree>
    <p:extLst>
      <p:ext uri="{BB962C8B-B14F-4D97-AF65-F5344CB8AC3E}">
        <p14:creationId xmlns:p14="http://schemas.microsoft.com/office/powerpoint/2010/main" val="127448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42184C-2384-4330-B40C-528FC3F1E96C}"/>
              </a:ext>
            </a:extLst>
          </p:cNvPr>
          <p:cNvSpPr txBox="1"/>
          <p:nvPr/>
        </p:nvSpPr>
        <p:spPr>
          <a:xfrm>
            <a:off x="754369" y="1471479"/>
            <a:ext cx="10417213" cy="738664"/>
          </a:xfrm>
          <a:prstGeom prst="rect">
            <a:avLst/>
          </a:prstGeom>
          <a:noFill/>
        </p:spPr>
        <p:txBody>
          <a:bodyPr wrap="square">
            <a:spAutoFi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1 .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Động</a:t>
            </a:r>
            <a:r>
              <a:rPr lang="en-US" sz="2400" b="1" dirty="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cơ</a:t>
            </a:r>
            <a:r>
              <a:rPr lang="en-US" sz="2400" b="1" dirty="0">
                <a:solidFill>
                  <a:schemeClr val="accent4">
                    <a:lumMod val="75000"/>
                  </a:schemeClr>
                </a:solidFill>
                <a:latin typeface="Times New Roman" panose="02020603050405020304" pitchFamily="18" charset="0"/>
                <a:cs typeface="Times New Roman" panose="02020603050405020304" pitchFamily="18" charset="0"/>
              </a:rPr>
              <a:t> Step </a:t>
            </a:r>
          </a:p>
          <a:p>
            <a:pPr algn="l"/>
            <a:endParaRPr lang="vi-VN" i="0" dirty="0">
              <a:effectLst/>
              <a:latin typeface="Times New Roman" panose="02020603050405020304" pitchFamily="18" charset="0"/>
              <a:cs typeface="Times New Roman" panose="02020603050405020304" pitchFamily="18" charset="0"/>
            </a:endParaRPr>
          </a:p>
        </p:txBody>
      </p:sp>
      <p:pic>
        <p:nvPicPr>
          <p:cNvPr id="12" name="Picture 11" descr="Shape, rectangle&#10;&#10;Description automatically generated">
            <a:extLst>
              <a:ext uri="{FF2B5EF4-FFF2-40B4-BE49-F238E27FC236}">
                <a16:creationId xmlns:a16="http://schemas.microsoft.com/office/drawing/2014/main" id="{13781A56-BB70-4971-A458-95D7852F51AE}"/>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8FED6F8E-D4E9-4F6F-B879-EB3785A49DED}"/>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459D5F5A-8F9F-4CA9-B2B2-ADAA49E241D6}"/>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8659AE94-6F40-450E-BC2D-027BCA58FB81}"/>
              </a:ext>
            </a:extLst>
          </p:cNvPr>
          <p:cNvPicPr>
            <a:picLocks noChangeAspect="1"/>
          </p:cNvPicPr>
          <p:nvPr/>
        </p:nvPicPr>
        <p:blipFill>
          <a:blip r:embed="rId3"/>
          <a:stretch>
            <a:fillRect/>
          </a:stretch>
        </p:blipFill>
        <p:spPr>
          <a:xfrm>
            <a:off x="-1" y="1"/>
            <a:ext cx="3379305" cy="1227814"/>
          </a:xfrm>
          <a:prstGeom prst="rect">
            <a:avLst/>
          </a:prstGeom>
        </p:spPr>
      </p:pic>
      <p:pic>
        <p:nvPicPr>
          <p:cNvPr id="2" name="Picture 1">
            <a:extLst>
              <a:ext uri="{FF2B5EF4-FFF2-40B4-BE49-F238E27FC236}">
                <a16:creationId xmlns:a16="http://schemas.microsoft.com/office/drawing/2014/main" id="{FAD74527-166F-D7D8-5454-ADACE7F202CC}"/>
              </a:ext>
            </a:extLst>
          </p:cNvPr>
          <p:cNvPicPr>
            <a:picLocks noChangeAspect="1"/>
          </p:cNvPicPr>
          <p:nvPr/>
        </p:nvPicPr>
        <p:blipFill>
          <a:blip r:embed="rId4"/>
          <a:stretch>
            <a:fillRect/>
          </a:stretch>
        </p:blipFill>
        <p:spPr>
          <a:xfrm>
            <a:off x="189781" y="2404600"/>
            <a:ext cx="3763962" cy="3755970"/>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C8EA2A32-97F9-AA01-18D0-3ABB3C134136}"/>
              </a:ext>
            </a:extLst>
          </p:cNvPr>
          <p:cNvPicPr>
            <a:picLocks noChangeAspect="1"/>
          </p:cNvPicPr>
          <p:nvPr/>
        </p:nvPicPr>
        <p:blipFill>
          <a:blip r:embed="rId5"/>
          <a:stretch>
            <a:fillRect/>
          </a:stretch>
        </p:blipFill>
        <p:spPr>
          <a:xfrm>
            <a:off x="4143524" y="2050070"/>
            <a:ext cx="7713531" cy="4110500"/>
          </a:xfrm>
          <a:prstGeom prst="rect">
            <a:avLst/>
          </a:prstGeom>
        </p:spPr>
      </p:pic>
    </p:spTree>
    <p:extLst>
      <p:ext uri="{BB962C8B-B14F-4D97-AF65-F5344CB8AC3E}">
        <p14:creationId xmlns:p14="http://schemas.microsoft.com/office/powerpoint/2010/main" val="530556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364836" y="1671361"/>
            <a:ext cx="11350086" cy="5170646"/>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 </a:t>
            </a:r>
            <a:r>
              <a:rPr lang="vi-VN" sz="2400" b="1" i="0" dirty="0">
                <a:effectLst/>
                <a:latin typeface="Times New Roman" panose="02020603050405020304" pitchFamily="18" charset="0"/>
                <a:cs typeface="Times New Roman" panose="02020603050405020304" pitchFamily="18" charset="0"/>
              </a:rPr>
              <a:t>Ưu điểm của động cơ bước – Step Motor.</a:t>
            </a:r>
            <a:r>
              <a:rPr lang="en-US" sz="2400" b="1" i="0" dirty="0">
                <a:effectLst/>
                <a:latin typeface="Times New Roman" panose="02020603050405020304" pitchFamily="18" charset="0"/>
                <a:cs typeface="Times New Roman" panose="02020603050405020304" pitchFamily="18" charset="0"/>
              </a:rPr>
              <a:t> </a:t>
            </a:r>
            <a:endParaRPr lang="vi-VN" sz="2400" b="1" i="0" dirty="0">
              <a:effectLst/>
              <a:latin typeface="Times New Roman" panose="02020603050405020304" pitchFamily="18" charset="0"/>
              <a:cs typeface="Times New Roman" panose="02020603050405020304" pitchFamily="18" charset="0"/>
            </a:endParaRPr>
          </a:p>
          <a:p>
            <a:pPr algn="l"/>
            <a:r>
              <a:rPr lang="vi-VN" sz="2400" b="0" i="0" dirty="0">
                <a:effectLst/>
                <a:latin typeface="Times New Roman" panose="02020603050405020304" pitchFamily="18" charset="0"/>
                <a:cs typeface="Times New Roman" panose="02020603050405020304" pitchFamily="18" charset="0"/>
              </a:rPr>
              <a:t>Step Motor có ưu điểm là khả năng cung cấp moment xoắn cực lớn ở dải vận tốc thấp và trung bình.</a:t>
            </a:r>
          </a:p>
          <a:p>
            <a:pPr algn="l"/>
            <a:r>
              <a:rPr lang="vi-VN" sz="2400" b="0" i="0" dirty="0">
                <a:effectLst/>
                <a:latin typeface="Times New Roman" panose="02020603050405020304" pitchFamily="18" charset="0"/>
                <a:cs typeface="Times New Roman" panose="02020603050405020304" pitchFamily="18" charset="0"/>
              </a:rPr>
              <a:t>Không nên dùng </a:t>
            </a:r>
            <a:r>
              <a:rPr lang="vi-VN" sz="2400" b="0" dirty="0">
                <a:effectLst/>
                <a:latin typeface="Times New Roman" panose="02020603050405020304" pitchFamily="18" charset="0"/>
                <a:cs typeface="Times New Roman" panose="02020603050405020304" pitchFamily="18" charset="0"/>
              </a:rPr>
              <a:t>Step Motor </a:t>
            </a:r>
            <a:r>
              <a:rPr lang="vi-VN" sz="2400" b="0" i="0" dirty="0">
                <a:effectLst/>
                <a:latin typeface="Times New Roman" panose="02020603050405020304" pitchFamily="18" charset="0"/>
                <a:cs typeface="Times New Roman" panose="02020603050405020304" pitchFamily="18" charset="0"/>
              </a:rPr>
              <a:t>cho các thiết bị đòi hỏi tốc độ cao.</a:t>
            </a:r>
          </a:p>
          <a:p>
            <a:pPr algn="l"/>
            <a:r>
              <a:rPr lang="en-US" sz="2400" b="1" i="0" dirty="0">
                <a:effectLst/>
                <a:latin typeface="Times New Roman" panose="02020603050405020304" pitchFamily="18" charset="0"/>
                <a:cs typeface="Times New Roman" panose="02020603050405020304" pitchFamily="18" charset="0"/>
              </a:rPr>
              <a:t>+ </a:t>
            </a:r>
            <a:r>
              <a:rPr lang="vi-VN" sz="2400" b="1" i="0" dirty="0">
                <a:effectLst/>
                <a:latin typeface="Times New Roman" panose="02020603050405020304" pitchFamily="18" charset="0"/>
                <a:cs typeface="Times New Roman" panose="02020603050405020304" pitchFamily="18" charset="0"/>
              </a:rPr>
              <a:t>Nhược điểm.</a:t>
            </a:r>
          </a:p>
          <a:p>
            <a:pPr algn="l"/>
            <a:r>
              <a:rPr lang="vi-VN" sz="2400" b="0" i="0" dirty="0">
                <a:effectLst/>
                <a:latin typeface="Times New Roman" panose="02020603050405020304" pitchFamily="18" charset="0"/>
                <a:cs typeface="Times New Roman" panose="02020603050405020304" pitchFamily="18" charset="0"/>
              </a:rPr>
              <a:t>Step Motor hay xảy ra có hiện tượng bị trượt bước. Lí do bởi vì lực từ yếu hay nguồn điện cấp vào không đủ.</a:t>
            </a:r>
          </a:p>
          <a:p>
            <a:pPr algn="l"/>
            <a:r>
              <a:rPr lang="vi-VN" sz="2400" b="0" i="0" dirty="0">
                <a:effectLst/>
                <a:latin typeface="Times New Roman" panose="02020603050405020304" pitchFamily="18" charset="0"/>
                <a:cs typeface="Times New Roman" panose="02020603050405020304" pitchFamily="18" charset="0"/>
              </a:rPr>
              <a:t>Khi hoạt động thì Step Motor thường gây ra tiếng ồn và có hiện tượng nóng dần.</a:t>
            </a:r>
            <a:endParaRPr lang="en-US" sz="2400" b="0" i="0" dirty="0">
              <a:effectLst/>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a:t>
            </a:r>
            <a:r>
              <a:rPr lang="vi-VN" sz="2400" b="1" i="0" dirty="0">
                <a:effectLst/>
                <a:latin typeface="Times New Roman" panose="02020603050405020304" pitchFamily="18" charset="0"/>
                <a:cs typeface="Times New Roman" panose="02020603050405020304" pitchFamily="18" charset="0"/>
              </a:rPr>
              <a:t>Ứng dụng của của Step Motor</a:t>
            </a:r>
            <a:r>
              <a:rPr lang="en-US" sz="2400" b="1" i="0" dirty="0">
                <a:effectLst/>
                <a:latin typeface="Times New Roman" panose="02020603050405020304" pitchFamily="18" charset="0"/>
                <a:cs typeface="Times New Roman" panose="02020603050405020304" pitchFamily="18" charset="0"/>
              </a:rPr>
              <a:t> </a:t>
            </a:r>
            <a:r>
              <a:rPr lang="en-US" sz="2400" i="0" dirty="0">
                <a:effectLst/>
                <a:latin typeface="Times New Roman" panose="02020603050405020304" pitchFamily="18" charset="0"/>
                <a:cs typeface="Times New Roman" panose="02020603050405020304" pitchFamily="18" charset="0"/>
              </a:rPr>
              <a:t>: </a:t>
            </a:r>
            <a:r>
              <a:rPr lang="vi-VN" sz="2400" i="0" dirty="0">
                <a:effectLst/>
                <a:latin typeface="Times New Roman" panose="02020603050405020304" pitchFamily="18" charset="0"/>
                <a:cs typeface="Times New Roman" panose="02020603050405020304" pitchFamily="18" charset="0"/>
              </a:rPr>
              <a:t>Động cơ bước </a:t>
            </a:r>
            <a:r>
              <a:rPr lang="vi-VN" sz="2400" b="0" i="0" dirty="0">
                <a:effectLst/>
                <a:latin typeface="Times New Roman" panose="02020603050405020304" pitchFamily="18" charset="0"/>
                <a:cs typeface="Times New Roman" panose="02020603050405020304" pitchFamily="18" charset="0"/>
              </a:rPr>
              <a:t>hiện nay thường được ứng dụng nhiều trong điều khiển chuyển động kỹ thuật số là chủ yếu. </a:t>
            </a:r>
            <a:endParaRPr lang="en-US" sz="2400" b="0" i="0" dirty="0">
              <a:effectLst/>
              <a:latin typeface="Times New Roman" panose="02020603050405020304" pitchFamily="18" charset="0"/>
              <a:cs typeface="Times New Roman" panose="02020603050405020304" pitchFamily="18" charset="0"/>
            </a:endParaRPr>
          </a:p>
          <a:p>
            <a:pPr algn="l"/>
            <a:r>
              <a:rPr lang="vi-VN" sz="2400" b="0" i="0" dirty="0">
                <a:effectLst/>
                <a:latin typeface="Times New Roman" panose="02020603050405020304" pitchFamily="18" charset="0"/>
                <a:cs typeface="Times New Roman" panose="02020603050405020304" pitchFamily="18" charset="0"/>
              </a:rPr>
              <a:t>Ứng dụng trong ngành tự động hoá, đặc biệt là đối với các thiết bị cần có sự chính xác. Ví dụ như các loại máy móc công nghiệp phục vụ cho </a:t>
            </a:r>
            <a:r>
              <a:rPr lang="vi-VN" sz="2400" i="0" dirty="0">
                <a:effectLst/>
                <a:latin typeface="Times New Roman" panose="02020603050405020304" pitchFamily="18" charset="0"/>
                <a:cs typeface="Times New Roman" panose="02020603050405020304" pitchFamily="18" charset="0"/>
              </a:rPr>
              <a:t>gia công cơ khí </a:t>
            </a:r>
            <a:r>
              <a:rPr lang="vi-VN" sz="2400" b="0" i="0" dirty="0">
                <a:effectLst/>
                <a:latin typeface="Times New Roman" panose="02020603050405020304" pitchFamily="18" charset="0"/>
                <a:cs typeface="Times New Roman" panose="02020603050405020304" pitchFamily="18" charset="0"/>
              </a:rPr>
              <a:t>như: </a:t>
            </a:r>
            <a:r>
              <a:rPr lang="vi-VN" sz="24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Máy cắt plasma cnc</a:t>
            </a:r>
            <a:r>
              <a:rPr lang="vi-VN" sz="2400" b="0" i="0" dirty="0">
                <a:effectLst/>
                <a:latin typeface="Times New Roman" panose="02020603050405020304" pitchFamily="18" charset="0"/>
                <a:cs typeface="Times New Roman" panose="02020603050405020304" pitchFamily="18" charset="0"/>
              </a:rPr>
              <a:t>, máy cắt cnc laser …</a:t>
            </a: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0C862EE5-D6E1-439D-AC22-F85A5A927011}"/>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B5B7192B-AB5D-4DEC-9A72-CBC7B34722AF}"/>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1CBFA29A-D998-4D25-9760-43D4E7D61BA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683BDA4C-94C4-4160-BE84-C1B4647A0DAA}"/>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954644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rectangle&#10;&#10;Description automatically generated">
            <a:extLst>
              <a:ext uri="{FF2B5EF4-FFF2-40B4-BE49-F238E27FC236}">
                <a16:creationId xmlns:a16="http://schemas.microsoft.com/office/drawing/2014/main" id="{0C862EE5-D6E1-439D-AC22-F85A5A927011}"/>
              </a:ext>
            </a:extLst>
          </p:cNvPr>
          <p:cNvPicPr>
            <a:picLocks noChangeAspect="1"/>
          </p:cNvPicPr>
          <p:nvPr/>
        </p:nvPicPr>
        <p:blipFill>
          <a:blip r:embed="rId2">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B5B7192B-AB5D-4DEC-9A72-CBC7B34722AF}"/>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1CBFA29A-D998-4D25-9760-43D4E7D61BA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683BDA4C-94C4-4160-BE84-C1B4647A0DAA}"/>
              </a:ext>
            </a:extLst>
          </p:cNvPr>
          <p:cNvPicPr>
            <a:picLocks noChangeAspect="1"/>
          </p:cNvPicPr>
          <p:nvPr/>
        </p:nvPicPr>
        <p:blipFill>
          <a:blip r:embed="rId3"/>
          <a:stretch>
            <a:fillRect/>
          </a:stretch>
        </p:blipFill>
        <p:spPr>
          <a:xfrm>
            <a:off x="-1" y="1"/>
            <a:ext cx="3379305" cy="1227814"/>
          </a:xfrm>
          <a:prstGeom prst="rect">
            <a:avLst/>
          </a:prstGeom>
        </p:spPr>
      </p:pic>
      <p:pic>
        <p:nvPicPr>
          <p:cNvPr id="1026" name="Picture 2" descr="Cook Bald Generally speaking robot arm gearing - abrazame-wedding.com">
            <a:extLst>
              <a:ext uri="{FF2B5EF4-FFF2-40B4-BE49-F238E27FC236}">
                <a16:creationId xmlns:a16="http://schemas.microsoft.com/office/drawing/2014/main" id="{03D44848-E63F-DF50-1A8A-A237CA84D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102" y="1467512"/>
            <a:ext cx="4347782" cy="2898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YZ GANTRY BSMAE-F40L-600x600x100">
            <a:extLst>
              <a:ext uri="{FF2B5EF4-FFF2-40B4-BE49-F238E27FC236}">
                <a16:creationId xmlns:a16="http://schemas.microsoft.com/office/drawing/2014/main" id="{F1049D33-139D-F105-0CC9-C8CE7FBB2C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874" y="1565826"/>
            <a:ext cx="3301667" cy="3301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389E0E-201C-B1E1-DBC3-6ED78B18F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05" y="4284034"/>
            <a:ext cx="4905486" cy="23740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omation factory concept with 3d rendering robot arm with warehouse robot  and conveyor belt Stock Photo - Alamy">
            <a:extLst>
              <a:ext uri="{FF2B5EF4-FFF2-40B4-BE49-F238E27FC236}">
                <a16:creationId xmlns:a16="http://schemas.microsoft.com/office/drawing/2014/main" id="{B22DD47F-FEAE-4E87-99DF-10C08FF5C9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415" y="4362065"/>
            <a:ext cx="3408782" cy="250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782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669635" y="1964158"/>
            <a:ext cx="1279237" cy="738664"/>
          </a:xfrm>
          <a:prstGeom prst="rect">
            <a:avLst/>
          </a:prstGeom>
          <a:noFill/>
        </p:spPr>
        <p:txBody>
          <a:bodyPr wrap="square">
            <a:spAutoFit/>
          </a:bodyPr>
          <a:lstStyle/>
          <a:p>
            <a:pPr algn="l"/>
            <a:r>
              <a:rPr lang="en-US" sz="2400" b="1" dirty="0">
                <a:solidFill>
                  <a:schemeClr val="accent4">
                    <a:lumMod val="75000"/>
                  </a:schemeClr>
                </a:solidFill>
                <a:latin typeface="Times New Roman" panose="02020603050405020304" pitchFamily="18" charset="0"/>
                <a:cs typeface="Times New Roman" panose="02020603050405020304" pitchFamily="18" charset="0"/>
              </a:rPr>
              <a:t>2. Drive  </a:t>
            </a:r>
            <a:endParaRPr lang="vi-VN" sz="2400" b="0" i="0" dirty="0">
              <a:solidFill>
                <a:schemeClr val="accent4">
                  <a:lumMod val="75000"/>
                </a:schemeClr>
              </a:solidFill>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9ED356D-75B0-4690-A0C3-B1498301615B}"/>
              </a:ext>
            </a:extLst>
          </p:cNvPr>
          <p:cNvPicPr>
            <a:picLocks noChangeAspect="1"/>
          </p:cNvPicPr>
          <p:nvPr/>
        </p:nvPicPr>
        <p:blipFill>
          <a:blip r:embed="rId2"/>
          <a:stretch>
            <a:fillRect/>
          </a:stretch>
        </p:blipFill>
        <p:spPr>
          <a:xfrm>
            <a:off x="669635" y="2638336"/>
            <a:ext cx="2757471" cy="3754726"/>
          </a:xfrm>
          <a:prstGeom prst="rect">
            <a:avLst/>
          </a:prstGeom>
        </p:spPr>
      </p:pic>
      <p:graphicFrame>
        <p:nvGraphicFramePr>
          <p:cNvPr id="6" name="Table 6">
            <a:extLst>
              <a:ext uri="{FF2B5EF4-FFF2-40B4-BE49-F238E27FC236}">
                <a16:creationId xmlns:a16="http://schemas.microsoft.com/office/drawing/2014/main" id="{10DE0482-7AB6-4879-902E-44A678A0F3C3}"/>
              </a:ext>
            </a:extLst>
          </p:cNvPr>
          <p:cNvGraphicFramePr>
            <a:graphicFrameLocks noGrp="1"/>
          </p:cNvGraphicFramePr>
          <p:nvPr>
            <p:extLst>
              <p:ext uri="{D42A27DB-BD31-4B8C-83A1-F6EECF244321}">
                <p14:modId xmlns:p14="http://schemas.microsoft.com/office/powerpoint/2010/main" val="190497257"/>
              </p:ext>
            </p:extLst>
          </p:nvPr>
        </p:nvGraphicFramePr>
        <p:xfrm>
          <a:off x="3705224" y="2333490"/>
          <a:ext cx="8128000" cy="4389120"/>
        </p:xfrm>
        <a:graphic>
          <a:graphicData uri="http://schemas.openxmlformats.org/drawingml/2006/table">
            <a:tbl>
              <a:tblPr firstRow="1" bandRow="1">
                <a:tableStyleId>{5C22544A-7EE6-4342-B048-85BDC9FD1C3A}</a:tableStyleId>
              </a:tblPr>
              <a:tblGrid>
                <a:gridCol w="2510849">
                  <a:extLst>
                    <a:ext uri="{9D8B030D-6E8A-4147-A177-3AD203B41FA5}">
                      <a16:colId xmlns:a16="http://schemas.microsoft.com/office/drawing/2014/main" val="1968513225"/>
                    </a:ext>
                  </a:extLst>
                </a:gridCol>
                <a:gridCol w="5617151">
                  <a:extLst>
                    <a:ext uri="{9D8B030D-6E8A-4147-A177-3AD203B41FA5}">
                      <a16:colId xmlns:a16="http://schemas.microsoft.com/office/drawing/2014/main" val="3584664999"/>
                    </a:ext>
                  </a:extLst>
                </a:gridCol>
              </a:tblGrid>
              <a:tr h="363244">
                <a:tc>
                  <a:txBody>
                    <a:bodyPr/>
                    <a:lstStyle/>
                    <a:p>
                      <a:r>
                        <a:rPr lang="en-US" dirty="0" err="1">
                          <a:solidFill>
                            <a:schemeClr val="tx1"/>
                          </a:solidFill>
                        </a:rPr>
                        <a:t>Tên</a:t>
                      </a:r>
                      <a:r>
                        <a:rPr lang="en-US" dirty="0">
                          <a:solidFill>
                            <a:schemeClr val="tx1"/>
                          </a:solidFill>
                        </a:rPr>
                        <a:t> </a:t>
                      </a:r>
                      <a:r>
                        <a:rPr lang="en-US" dirty="0" err="1">
                          <a:solidFill>
                            <a:schemeClr val="tx1"/>
                          </a:solidFill>
                        </a:rPr>
                        <a:t>chân</a:t>
                      </a:r>
                      <a:r>
                        <a:rPr lang="en-US" dirty="0">
                          <a:solidFill>
                            <a:schemeClr val="tx1"/>
                          </a:solidFill>
                        </a:rPr>
                        <a:t> step </a:t>
                      </a:r>
                    </a:p>
                  </a:txBody>
                  <a:tcPr/>
                </a:tc>
                <a:tc>
                  <a:txBody>
                    <a:bodyPr/>
                    <a:lstStyle/>
                    <a:p>
                      <a:r>
                        <a:rPr lang="en-US" dirty="0" err="1">
                          <a:solidFill>
                            <a:schemeClr val="tx1"/>
                          </a:solidFill>
                        </a:rPr>
                        <a:t>Diễn</a:t>
                      </a:r>
                      <a:r>
                        <a:rPr lang="en-US" dirty="0">
                          <a:solidFill>
                            <a:schemeClr val="tx1"/>
                          </a:solidFill>
                        </a:rPr>
                        <a:t> </a:t>
                      </a:r>
                      <a:r>
                        <a:rPr lang="en-US" dirty="0" err="1">
                          <a:solidFill>
                            <a:schemeClr val="tx1"/>
                          </a:solidFill>
                        </a:rPr>
                        <a:t>giải</a:t>
                      </a:r>
                      <a:r>
                        <a:rPr lang="en-US" dirty="0">
                          <a:solidFill>
                            <a:schemeClr val="tx1"/>
                          </a:solidFill>
                        </a:rPr>
                        <a:t> </a:t>
                      </a:r>
                    </a:p>
                  </a:txBody>
                  <a:tcPr/>
                </a:tc>
                <a:extLst>
                  <a:ext uri="{0D108BD9-81ED-4DB2-BD59-A6C34878D82A}">
                    <a16:rowId xmlns:a16="http://schemas.microsoft.com/office/drawing/2014/main" val="281365741"/>
                  </a:ext>
                </a:extLst>
              </a:tr>
              <a:tr h="363244">
                <a:tc>
                  <a:txBody>
                    <a:bodyPr/>
                    <a:lstStyle/>
                    <a:p>
                      <a:r>
                        <a:rPr lang="en-US" dirty="0"/>
                        <a:t>ENA -</a:t>
                      </a:r>
                    </a:p>
                  </a:txBody>
                  <a:tcPr/>
                </a:tc>
                <a:tc>
                  <a:txBody>
                    <a:bodyPr/>
                    <a:lstStyle/>
                    <a:p>
                      <a:r>
                        <a:rPr lang="en-US" dirty="0" err="1"/>
                        <a:t>Chân</a:t>
                      </a:r>
                      <a:r>
                        <a:rPr lang="en-US" dirty="0"/>
                        <a:t> </a:t>
                      </a:r>
                      <a:r>
                        <a:rPr lang="en-US" dirty="0" err="1"/>
                        <a:t>cho</a:t>
                      </a:r>
                      <a:r>
                        <a:rPr lang="en-US" dirty="0"/>
                        <a:t> </a:t>
                      </a:r>
                      <a:r>
                        <a:rPr lang="en-US" dirty="0" err="1"/>
                        <a:t>phép</a:t>
                      </a:r>
                      <a:r>
                        <a:rPr lang="en-US" dirty="0"/>
                        <a:t> drive </a:t>
                      </a:r>
                      <a:r>
                        <a:rPr lang="en-US" dirty="0" err="1"/>
                        <a:t>phát</a:t>
                      </a:r>
                      <a:r>
                        <a:rPr lang="en-US" dirty="0"/>
                        <a:t> </a:t>
                      </a:r>
                      <a:r>
                        <a:rPr lang="en-US" dirty="0" err="1"/>
                        <a:t>xung</a:t>
                      </a:r>
                      <a:r>
                        <a:rPr lang="en-US" dirty="0"/>
                        <a:t> </a:t>
                      </a:r>
                    </a:p>
                  </a:txBody>
                  <a:tcPr/>
                </a:tc>
                <a:extLst>
                  <a:ext uri="{0D108BD9-81ED-4DB2-BD59-A6C34878D82A}">
                    <a16:rowId xmlns:a16="http://schemas.microsoft.com/office/drawing/2014/main" val="1868833017"/>
                  </a:ext>
                </a:extLst>
              </a:tr>
              <a:tr h="363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a:t>
                      </a:r>
                    </a:p>
                  </a:txBody>
                  <a:tcPr/>
                </a:tc>
                <a:tc>
                  <a:txBody>
                    <a:bodyPr/>
                    <a:lstStyle/>
                    <a:p>
                      <a:r>
                        <a:rPr lang="en-US" dirty="0" err="1"/>
                        <a:t>Chân</a:t>
                      </a:r>
                      <a:r>
                        <a:rPr lang="en-US" dirty="0"/>
                        <a:t> </a:t>
                      </a:r>
                      <a:r>
                        <a:rPr lang="en-US" dirty="0" err="1"/>
                        <a:t>không</a:t>
                      </a:r>
                      <a:r>
                        <a:rPr lang="en-US" dirty="0"/>
                        <a:t> </a:t>
                      </a:r>
                      <a:r>
                        <a:rPr lang="en-US" dirty="0" err="1"/>
                        <a:t>cho</a:t>
                      </a:r>
                      <a:r>
                        <a:rPr lang="en-US" dirty="0"/>
                        <a:t> </a:t>
                      </a:r>
                      <a:r>
                        <a:rPr lang="en-US" dirty="0" err="1"/>
                        <a:t>phép</a:t>
                      </a:r>
                      <a:r>
                        <a:rPr lang="en-US" dirty="0"/>
                        <a:t> drive </a:t>
                      </a:r>
                      <a:r>
                        <a:rPr lang="en-US" dirty="0" err="1"/>
                        <a:t>phát</a:t>
                      </a:r>
                      <a:r>
                        <a:rPr lang="en-US" dirty="0"/>
                        <a:t> </a:t>
                      </a:r>
                      <a:r>
                        <a:rPr lang="en-US" dirty="0" err="1"/>
                        <a:t>xung</a:t>
                      </a:r>
                      <a:r>
                        <a:rPr lang="en-US" dirty="0"/>
                        <a:t> </a:t>
                      </a:r>
                    </a:p>
                  </a:txBody>
                  <a:tcPr/>
                </a:tc>
                <a:extLst>
                  <a:ext uri="{0D108BD9-81ED-4DB2-BD59-A6C34878D82A}">
                    <a16:rowId xmlns:a16="http://schemas.microsoft.com/office/drawing/2014/main" val="754460526"/>
                  </a:ext>
                </a:extLst>
              </a:tr>
              <a:tr h="363244">
                <a:tc>
                  <a:txBody>
                    <a:bodyPr/>
                    <a:lstStyle/>
                    <a:p>
                      <a:r>
                        <a:rPr lang="en-US" dirty="0"/>
                        <a:t>DIR -</a:t>
                      </a:r>
                    </a:p>
                  </a:txBody>
                  <a:tcPr/>
                </a:tc>
                <a:tc>
                  <a:txBody>
                    <a:bodyPr/>
                    <a:lstStyle/>
                    <a:p>
                      <a:r>
                        <a:rPr lang="en-US" dirty="0" err="1"/>
                        <a:t>Chân</a:t>
                      </a:r>
                      <a:r>
                        <a:rPr lang="en-US" dirty="0"/>
                        <a:t> </a:t>
                      </a:r>
                      <a:r>
                        <a:rPr lang="en-US" dirty="0" err="1"/>
                        <a:t>hướng</a:t>
                      </a:r>
                      <a:r>
                        <a:rPr lang="en-US" dirty="0"/>
                        <a:t> dung </a:t>
                      </a:r>
                      <a:r>
                        <a:rPr lang="en-US" dirty="0" err="1"/>
                        <a:t>cho</a:t>
                      </a:r>
                      <a:r>
                        <a:rPr lang="en-US" dirty="0"/>
                        <a:t> </a:t>
                      </a:r>
                      <a:r>
                        <a:rPr lang="en-US" dirty="0" err="1"/>
                        <a:t>xung</a:t>
                      </a:r>
                      <a:r>
                        <a:rPr lang="en-US" dirty="0"/>
                        <a:t> </a:t>
                      </a:r>
                      <a:r>
                        <a:rPr lang="en-US" dirty="0" err="1"/>
                        <a:t>âm</a:t>
                      </a:r>
                      <a:r>
                        <a:rPr lang="en-US" dirty="0"/>
                        <a:t> </a:t>
                      </a:r>
                    </a:p>
                  </a:txBody>
                  <a:tcPr/>
                </a:tc>
                <a:extLst>
                  <a:ext uri="{0D108BD9-81ED-4DB2-BD59-A6C34878D82A}">
                    <a16:rowId xmlns:a16="http://schemas.microsoft.com/office/drawing/2014/main" val="900240584"/>
                  </a:ext>
                </a:extLst>
              </a:tr>
              <a:tr h="363244">
                <a:tc>
                  <a:txBody>
                    <a:bodyPr/>
                    <a:lstStyle/>
                    <a:p>
                      <a:r>
                        <a:rPr lang="en-US" dirty="0"/>
                        <a:t>DIR +</a:t>
                      </a:r>
                    </a:p>
                  </a:txBody>
                  <a:tcPr/>
                </a:tc>
                <a:tc>
                  <a:txBody>
                    <a:bodyPr/>
                    <a:lstStyle/>
                    <a:p>
                      <a:r>
                        <a:rPr lang="en-US" dirty="0" err="1"/>
                        <a:t>Chân</a:t>
                      </a:r>
                      <a:r>
                        <a:rPr lang="en-US" dirty="0"/>
                        <a:t> </a:t>
                      </a:r>
                      <a:r>
                        <a:rPr lang="en-US" dirty="0" err="1"/>
                        <a:t>hướng</a:t>
                      </a:r>
                      <a:r>
                        <a:rPr lang="en-US" dirty="0"/>
                        <a:t> dung </a:t>
                      </a:r>
                      <a:r>
                        <a:rPr lang="en-US" dirty="0" err="1"/>
                        <a:t>cho</a:t>
                      </a:r>
                      <a:r>
                        <a:rPr lang="en-US" dirty="0"/>
                        <a:t> </a:t>
                      </a:r>
                      <a:r>
                        <a:rPr lang="en-US" dirty="0" err="1"/>
                        <a:t>xung</a:t>
                      </a:r>
                      <a:r>
                        <a:rPr lang="en-US" dirty="0"/>
                        <a:t> </a:t>
                      </a:r>
                      <a:r>
                        <a:rPr lang="en-US" dirty="0" err="1"/>
                        <a:t>dương</a:t>
                      </a:r>
                      <a:r>
                        <a:rPr lang="en-US" dirty="0"/>
                        <a:t> </a:t>
                      </a:r>
                    </a:p>
                  </a:txBody>
                  <a:tcPr/>
                </a:tc>
                <a:extLst>
                  <a:ext uri="{0D108BD9-81ED-4DB2-BD59-A6C34878D82A}">
                    <a16:rowId xmlns:a16="http://schemas.microsoft.com/office/drawing/2014/main" val="2510032451"/>
                  </a:ext>
                </a:extLst>
              </a:tr>
              <a:tr h="363244">
                <a:tc>
                  <a:txBody>
                    <a:bodyPr/>
                    <a:lstStyle/>
                    <a:p>
                      <a:r>
                        <a:rPr lang="en-US" dirty="0"/>
                        <a:t>PUL -</a:t>
                      </a:r>
                    </a:p>
                  </a:txBody>
                  <a:tcPr/>
                </a:tc>
                <a:tc>
                  <a:txBody>
                    <a:bodyPr/>
                    <a:lstStyle/>
                    <a:p>
                      <a:r>
                        <a:rPr lang="en-US" dirty="0" err="1"/>
                        <a:t>Chân</a:t>
                      </a:r>
                      <a:r>
                        <a:rPr lang="en-US" dirty="0"/>
                        <a:t> </a:t>
                      </a:r>
                      <a:r>
                        <a:rPr lang="en-US" dirty="0" err="1"/>
                        <a:t>phát</a:t>
                      </a:r>
                      <a:r>
                        <a:rPr lang="en-US" dirty="0"/>
                        <a:t> </a:t>
                      </a:r>
                      <a:r>
                        <a:rPr lang="en-US" dirty="0" err="1"/>
                        <a:t>xung</a:t>
                      </a:r>
                      <a:r>
                        <a:rPr lang="en-US" dirty="0"/>
                        <a:t> </a:t>
                      </a:r>
                      <a:r>
                        <a:rPr lang="en-US" dirty="0" err="1" smtClean="0"/>
                        <a:t>âm</a:t>
                      </a:r>
                      <a:endParaRPr lang="en-US" dirty="0"/>
                    </a:p>
                  </a:txBody>
                  <a:tcPr/>
                </a:tc>
                <a:extLst>
                  <a:ext uri="{0D108BD9-81ED-4DB2-BD59-A6C34878D82A}">
                    <a16:rowId xmlns:a16="http://schemas.microsoft.com/office/drawing/2014/main" val="913209077"/>
                  </a:ext>
                </a:extLst>
              </a:tr>
              <a:tr h="363244">
                <a:tc>
                  <a:txBody>
                    <a:bodyPr/>
                    <a:lstStyle/>
                    <a:p>
                      <a:r>
                        <a:rPr lang="en-US" dirty="0"/>
                        <a:t>PUL +</a:t>
                      </a:r>
                    </a:p>
                  </a:txBody>
                  <a:tcPr/>
                </a:tc>
                <a:tc>
                  <a:txBody>
                    <a:bodyPr/>
                    <a:lstStyle/>
                    <a:p>
                      <a:r>
                        <a:rPr lang="en-US" dirty="0" err="1"/>
                        <a:t>Chân</a:t>
                      </a:r>
                      <a:r>
                        <a:rPr lang="en-US" dirty="0"/>
                        <a:t> </a:t>
                      </a:r>
                      <a:r>
                        <a:rPr lang="en-US" dirty="0" err="1"/>
                        <a:t>phát</a:t>
                      </a:r>
                      <a:r>
                        <a:rPr lang="en-US" dirty="0"/>
                        <a:t> </a:t>
                      </a:r>
                      <a:r>
                        <a:rPr lang="en-US" dirty="0" err="1" smtClean="0"/>
                        <a:t>xung</a:t>
                      </a:r>
                      <a:r>
                        <a:rPr lang="en-US" dirty="0" smtClean="0"/>
                        <a:t> </a:t>
                      </a:r>
                      <a:r>
                        <a:rPr lang="en-US" dirty="0" err="1" smtClean="0"/>
                        <a:t>dương</a:t>
                      </a:r>
                      <a:endParaRPr lang="en-US" dirty="0"/>
                    </a:p>
                  </a:txBody>
                  <a:tcPr/>
                </a:tc>
                <a:extLst>
                  <a:ext uri="{0D108BD9-81ED-4DB2-BD59-A6C34878D82A}">
                    <a16:rowId xmlns:a16="http://schemas.microsoft.com/office/drawing/2014/main" val="133041292"/>
                  </a:ext>
                </a:extLst>
              </a:tr>
              <a:tr h="363244">
                <a:tc>
                  <a:txBody>
                    <a:bodyPr/>
                    <a:lstStyle/>
                    <a:p>
                      <a:r>
                        <a:rPr lang="en-US" dirty="0"/>
                        <a:t>B - </a:t>
                      </a:r>
                    </a:p>
                  </a:txBody>
                  <a:tcPr/>
                </a:tc>
                <a:tc>
                  <a:txBody>
                    <a:bodyPr/>
                    <a:lstStyle/>
                    <a:p>
                      <a:r>
                        <a:rPr lang="en-US" dirty="0" err="1"/>
                        <a:t>Chân</a:t>
                      </a:r>
                      <a:r>
                        <a:rPr lang="en-US" dirty="0"/>
                        <a:t> </a:t>
                      </a:r>
                      <a:r>
                        <a:rPr lang="en-US" dirty="0" err="1"/>
                        <a:t>cuộn</a:t>
                      </a:r>
                      <a:r>
                        <a:rPr lang="en-US" dirty="0"/>
                        <a:t> 1 </a:t>
                      </a:r>
                      <a:r>
                        <a:rPr lang="en-US" dirty="0" err="1"/>
                        <a:t>mottor</a:t>
                      </a:r>
                      <a:endParaRPr lang="en-US" dirty="0"/>
                    </a:p>
                  </a:txBody>
                  <a:tcPr/>
                </a:tc>
                <a:extLst>
                  <a:ext uri="{0D108BD9-81ED-4DB2-BD59-A6C34878D82A}">
                    <a16:rowId xmlns:a16="http://schemas.microsoft.com/office/drawing/2014/main" val="2896766081"/>
                  </a:ext>
                </a:extLst>
              </a:tr>
              <a:tr h="363244">
                <a:tc>
                  <a:txBody>
                    <a:bodyPr/>
                    <a:lstStyle/>
                    <a:p>
                      <a:r>
                        <a:rPr lang="en-US"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Chân</a:t>
                      </a:r>
                      <a:r>
                        <a:rPr lang="en-US" dirty="0"/>
                        <a:t> </a:t>
                      </a:r>
                      <a:r>
                        <a:rPr lang="en-US" dirty="0" err="1"/>
                        <a:t>cuộn</a:t>
                      </a:r>
                      <a:r>
                        <a:rPr lang="en-US" dirty="0"/>
                        <a:t> 1 </a:t>
                      </a:r>
                      <a:r>
                        <a:rPr lang="en-US" dirty="0" err="1"/>
                        <a:t>mottor</a:t>
                      </a:r>
                      <a:endParaRPr lang="en-US" dirty="0"/>
                    </a:p>
                  </a:txBody>
                  <a:tcPr/>
                </a:tc>
                <a:extLst>
                  <a:ext uri="{0D108BD9-81ED-4DB2-BD59-A6C34878D82A}">
                    <a16:rowId xmlns:a16="http://schemas.microsoft.com/office/drawing/2014/main" val="2700746561"/>
                  </a:ext>
                </a:extLst>
              </a:tr>
              <a:tr h="363244">
                <a:tc>
                  <a:txBody>
                    <a:bodyPr/>
                    <a:lstStyle/>
                    <a:p>
                      <a:r>
                        <a:rPr lang="en-US" dirty="0"/>
                        <a:t>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Chân</a:t>
                      </a:r>
                      <a:r>
                        <a:rPr lang="en-US" dirty="0"/>
                        <a:t> </a:t>
                      </a:r>
                      <a:r>
                        <a:rPr lang="en-US" dirty="0" err="1"/>
                        <a:t>cuộn</a:t>
                      </a:r>
                      <a:r>
                        <a:rPr lang="en-US" dirty="0"/>
                        <a:t> 2 </a:t>
                      </a:r>
                      <a:r>
                        <a:rPr lang="en-US" dirty="0" err="1"/>
                        <a:t>mottor</a:t>
                      </a:r>
                      <a:endParaRPr lang="en-US" dirty="0"/>
                    </a:p>
                  </a:txBody>
                  <a:tcPr/>
                </a:tc>
                <a:extLst>
                  <a:ext uri="{0D108BD9-81ED-4DB2-BD59-A6C34878D82A}">
                    <a16:rowId xmlns:a16="http://schemas.microsoft.com/office/drawing/2014/main" val="2088861475"/>
                  </a:ext>
                </a:extLst>
              </a:tr>
              <a:tr h="363244">
                <a:tc>
                  <a:txBody>
                    <a:bodyPr/>
                    <a:lstStyle/>
                    <a:p>
                      <a:r>
                        <a:rPr lang="en-US" dirty="0"/>
                        <a:t>A +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Chân</a:t>
                      </a:r>
                      <a:r>
                        <a:rPr lang="en-US" dirty="0"/>
                        <a:t> </a:t>
                      </a:r>
                      <a:r>
                        <a:rPr lang="en-US" dirty="0" err="1"/>
                        <a:t>cuộn</a:t>
                      </a:r>
                      <a:r>
                        <a:rPr lang="en-US" dirty="0"/>
                        <a:t> 2 </a:t>
                      </a:r>
                      <a:r>
                        <a:rPr lang="en-US" dirty="0" err="1"/>
                        <a:t>mottor</a:t>
                      </a:r>
                      <a:endParaRPr lang="en-US" dirty="0"/>
                    </a:p>
                  </a:txBody>
                  <a:tcPr/>
                </a:tc>
                <a:extLst>
                  <a:ext uri="{0D108BD9-81ED-4DB2-BD59-A6C34878D82A}">
                    <a16:rowId xmlns:a16="http://schemas.microsoft.com/office/drawing/2014/main" val="219297362"/>
                  </a:ext>
                </a:extLst>
              </a:tr>
              <a:tr h="363244">
                <a:tc>
                  <a:txBody>
                    <a:bodyPr/>
                    <a:lstStyle/>
                    <a:p>
                      <a:r>
                        <a:rPr lang="en-US" dirty="0"/>
                        <a:t>GND ,24V </a:t>
                      </a:r>
                    </a:p>
                  </a:txBody>
                  <a:tcPr/>
                </a:tc>
                <a:tc>
                  <a:txBody>
                    <a:bodyPr/>
                    <a:lstStyle/>
                    <a:p>
                      <a:r>
                        <a:rPr lang="en-US" dirty="0" err="1"/>
                        <a:t>Chân</a:t>
                      </a:r>
                      <a:r>
                        <a:rPr lang="en-US" dirty="0"/>
                        <a:t> </a:t>
                      </a:r>
                      <a:r>
                        <a:rPr lang="en-US" dirty="0" err="1"/>
                        <a:t>cấp</a:t>
                      </a:r>
                      <a:r>
                        <a:rPr lang="en-US" dirty="0"/>
                        <a:t> </a:t>
                      </a:r>
                      <a:r>
                        <a:rPr lang="en-US" dirty="0" err="1"/>
                        <a:t>nguồn</a:t>
                      </a:r>
                      <a:r>
                        <a:rPr lang="en-US" dirty="0"/>
                        <a:t> motor </a:t>
                      </a:r>
                    </a:p>
                  </a:txBody>
                  <a:tcPr/>
                </a:tc>
                <a:extLst>
                  <a:ext uri="{0D108BD9-81ED-4DB2-BD59-A6C34878D82A}">
                    <a16:rowId xmlns:a16="http://schemas.microsoft.com/office/drawing/2014/main" val="249805933"/>
                  </a:ext>
                </a:extLst>
              </a:tr>
            </a:tbl>
          </a:graphicData>
        </a:graphic>
      </p:graphicFrame>
      <p:pic>
        <p:nvPicPr>
          <p:cNvPr id="11" name="Picture 10" descr="Shape, rectangle&#10;&#10;Description automatically generated">
            <a:extLst>
              <a:ext uri="{FF2B5EF4-FFF2-40B4-BE49-F238E27FC236}">
                <a16:creationId xmlns:a16="http://schemas.microsoft.com/office/drawing/2014/main" id="{77813CA2-6FF4-449B-8FB2-229EB7AAC627}"/>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EA215BFE-A0A0-4C29-9FA7-BCE0CCBDBCA2}"/>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6D346BFF-36F1-4AC4-BA56-88FFD570FEC3}"/>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3A7AB928-FCF9-404C-A7BF-41A8284F041B}"/>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1393929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669635" y="2226826"/>
            <a:ext cx="3751205" cy="738664"/>
          </a:xfrm>
          <a:prstGeom prst="rect">
            <a:avLst/>
          </a:prstGeom>
          <a:noFill/>
        </p:spPr>
        <p:txBody>
          <a:bodyPr wrap="square">
            <a:spAutoFit/>
          </a:bodyPr>
          <a:lstStyle/>
          <a:p>
            <a:pPr algn="l"/>
            <a:r>
              <a:rPr lang="en-US" sz="2400" b="1" dirty="0">
                <a:solidFill>
                  <a:schemeClr val="accent4">
                    <a:lumMod val="75000"/>
                  </a:schemeClr>
                </a:solidFill>
                <a:latin typeface="Times New Roman" panose="02020603050405020304" pitchFamily="18" charset="0"/>
                <a:cs typeface="Times New Roman" panose="02020603050405020304" pitchFamily="18" charset="0"/>
              </a:rPr>
              <a:t>+ Ý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nghĩa</a:t>
            </a:r>
            <a:r>
              <a:rPr lang="en-US" sz="2400" b="1" dirty="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các</a:t>
            </a:r>
            <a:r>
              <a:rPr lang="en-US" sz="2400" b="1" dirty="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a:solidFill>
                  <a:schemeClr val="accent4">
                    <a:lumMod val="75000"/>
                  </a:schemeClr>
                </a:solidFill>
                <a:latin typeface="Times New Roman" panose="02020603050405020304" pitchFamily="18" charset="0"/>
                <a:cs typeface="Times New Roman" panose="02020603050405020304" pitchFamily="18" charset="0"/>
              </a:rPr>
              <a:t>swicht</a:t>
            </a:r>
            <a:endParaRPr lang="vi-VN" sz="2400" b="0" i="0" dirty="0">
              <a:solidFill>
                <a:schemeClr val="accent4">
                  <a:lumMod val="75000"/>
                </a:schemeClr>
              </a:solidFill>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0A8AC77-9CE2-48CA-9CEA-FC93F44B055D}"/>
              </a:ext>
            </a:extLst>
          </p:cNvPr>
          <p:cNvPicPr>
            <a:picLocks noChangeAspect="1"/>
          </p:cNvPicPr>
          <p:nvPr/>
        </p:nvPicPr>
        <p:blipFill>
          <a:blip r:embed="rId2"/>
          <a:stretch>
            <a:fillRect/>
          </a:stretch>
        </p:blipFill>
        <p:spPr>
          <a:xfrm>
            <a:off x="2654732" y="2962692"/>
            <a:ext cx="7972425" cy="2924175"/>
          </a:xfrm>
          <a:prstGeom prst="rect">
            <a:avLst/>
          </a:prstGeom>
        </p:spPr>
      </p:pic>
      <p:sp>
        <p:nvSpPr>
          <p:cNvPr id="13" name="TextBox 12">
            <a:extLst>
              <a:ext uri="{FF2B5EF4-FFF2-40B4-BE49-F238E27FC236}">
                <a16:creationId xmlns:a16="http://schemas.microsoft.com/office/drawing/2014/main" id="{599D37FD-028D-4919-838A-B7E8D64BFF9D}"/>
              </a:ext>
            </a:extLst>
          </p:cNvPr>
          <p:cNvSpPr txBox="1"/>
          <p:nvPr/>
        </p:nvSpPr>
        <p:spPr>
          <a:xfrm>
            <a:off x="852485" y="6013966"/>
            <a:ext cx="10199828" cy="461665"/>
          </a:xfrm>
          <a:prstGeom prst="rect">
            <a:avLst/>
          </a:prstGeom>
          <a:noFill/>
        </p:spPr>
        <p:txBody>
          <a:bodyPr wrap="square">
            <a:spAutoFit/>
          </a:bodyPr>
          <a:lstStyle/>
          <a:p>
            <a:pPr algn="l"/>
            <a:r>
              <a:rPr lang="en-US" sz="2400" b="0" dirty="0">
                <a:effectLst/>
                <a:latin typeface="Times New Roman" panose="02020603050405020304" pitchFamily="18" charset="0"/>
                <a:cs typeface="Times New Roman" panose="02020603050405020304" pitchFamily="18" charset="0"/>
              </a:rPr>
              <a:t>=&gt; </a:t>
            </a:r>
            <a:r>
              <a:rPr lang="en-US" sz="2400" b="0" dirty="0" err="1">
                <a:effectLst/>
                <a:latin typeface="Times New Roman" panose="02020603050405020304" pitchFamily="18" charset="0"/>
                <a:cs typeface="Times New Roman" panose="02020603050405020304" pitchFamily="18" charset="0"/>
              </a:rPr>
              <a:t>Gạt</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các</a:t>
            </a:r>
            <a:r>
              <a:rPr lang="en-US" sz="2400" b="0" dirty="0">
                <a:effectLst/>
                <a:latin typeface="Times New Roman" panose="02020603050405020304" pitchFamily="18" charset="0"/>
                <a:cs typeface="Times New Roman" panose="02020603050405020304" pitchFamily="18" charset="0"/>
              </a:rPr>
              <a:t> SW 123 </a:t>
            </a:r>
            <a:r>
              <a:rPr lang="en-US" sz="2400" b="0" dirty="0" err="1">
                <a:effectLst/>
                <a:latin typeface="Times New Roman" panose="02020603050405020304" pitchFamily="18" charset="0"/>
                <a:cs typeface="Times New Roman" panose="02020603050405020304" pitchFamily="18" charset="0"/>
              </a:rPr>
              <a:t>vị</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trí</a:t>
            </a:r>
            <a:r>
              <a:rPr lang="en-US" sz="2400" b="0" dirty="0">
                <a:effectLst/>
                <a:latin typeface="Times New Roman" panose="02020603050405020304" pitchFamily="18" charset="0"/>
                <a:cs typeface="Times New Roman" panose="02020603050405020304" pitchFamily="18" charset="0"/>
              </a:rPr>
              <a:t> on /off </a:t>
            </a:r>
            <a:r>
              <a:rPr lang="en-US" sz="2400" b="0" dirty="0" err="1">
                <a:effectLst/>
                <a:latin typeface="Times New Roman" panose="02020603050405020304" pitchFamily="18" charset="0"/>
                <a:cs typeface="Times New Roman" panose="02020603050405020304" pitchFamily="18" charset="0"/>
              </a:rPr>
              <a:t>để</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đúng</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dòng</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của</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động</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cơ</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hoạt</a:t>
            </a:r>
            <a:r>
              <a:rPr lang="en-US" sz="2400" b="0" dirty="0">
                <a:effectLst/>
                <a:latin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cs typeface="Times New Roman" panose="02020603050405020304" pitchFamily="18" charset="0"/>
              </a:rPr>
              <a:t>động</a:t>
            </a:r>
            <a:r>
              <a:rPr lang="en-US" sz="2400" b="0" dirty="0">
                <a:effectLst/>
                <a:latin typeface="Times New Roman" panose="02020603050405020304" pitchFamily="18" charset="0"/>
                <a:cs typeface="Times New Roman" panose="02020603050405020304" pitchFamily="18" charset="0"/>
              </a:rPr>
              <a:t> .</a:t>
            </a:r>
            <a:endParaRPr lang="en-US" sz="2400" b="0" i="0" dirty="0">
              <a:effectLst/>
              <a:latin typeface="Times New Roman" panose="02020603050405020304" pitchFamily="18" charset="0"/>
              <a:cs typeface="Times New Roman" panose="02020603050405020304" pitchFamily="18" charset="0"/>
            </a:endParaRPr>
          </a:p>
        </p:txBody>
      </p:sp>
      <p:pic>
        <p:nvPicPr>
          <p:cNvPr id="11" name="Picture 10" descr="Shape, rectangle&#10;&#10;Description automatically generated">
            <a:extLst>
              <a:ext uri="{FF2B5EF4-FFF2-40B4-BE49-F238E27FC236}">
                <a16:creationId xmlns:a16="http://schemas.microsoft.com/office/drawing/2014/main" id="{3FB5500B-08B8-46F1-B1A3-8D584A5969DF}"/>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6D8E00DF-6CEE-4ECD-8CBD-8FD64FBCC512}"/>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9DEB8600-FBBF-4FB5-BF39-45E6140A985D}"/>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809F0BA8-71E7-4FCE-B0FE-0C46EE9B728A}"/>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30936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669636" y="2226826"/>
            <a:ext cx="4352938" cy="738664"/>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 Ý </a:t>
            </a:r>
            <a:r>
              <a:rPr lang="en-US" sz="2400" b="1" dirty="0" err="1">
                <a:latin typeface="Times New Roman" panose="02020603050405020304" pitchFamily="18" charset="0"/>
                <a:cs typeface="Times New Roman" panose="02020603050405020304" pitchFamily="18" charset="0"/>
              </a:rPr>
              <a:t>nghĩa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swicht</a:t>
            </a:r>
            <a:endParaRPr lang="vi-VN" sz="2400" b="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99D37FD-028D-4919-838A-B7E8D64BFF9D}"/>
              </a:ext>
            </a:extLst>
          </p:cNvPr>
          <p:cNvSpPr txBox="1"/>
          <p:nvPr/>
        </p:nvSpPr>
        <p:spPr>
          <a:xfrm>
            <a:off x="801616" y="5413801"/>
            <a:ext cx="10831515" cy="1200329"/>
          </a:xfrm>
          <a:prstGeom prst="rect">
            <a:avLst/>
          </a:prstGeom>
          <a:noFill/>
        </p:spPr>
        <p:txBody>
          <a:bodyPr wrap="square">
            <a:spAutoFit/>
          </a:bodyPr>
          <a:lstStyle/>
          <a:p>
            <a:pPr algn="l"/>
            <a:r>
              <a:rPr lang="vi-VN" sz="2400" b="0" i="0" dirty="0">
                <a:effectLst/>
                <a:latin typeface="Times New Roman" panose="02020603050405020304" pitchFamily="18" charset="0"/>
                <a:cs typeface="Times New Roman" panose="02020603050405020304" pitchFamily="18" charset="0"/>
              </a:rPr>
              <a:t>3 chân tiếp theo (</a:t>
            </a:r>
            <a:r>
              <a:rPr lang="en-US" sz="2400" b="0" i="0" dirty="0">
                <a:effectLst/>
                <a:latin typeface="Times New Roman" panose="02020603050405020304" pitchFamily="18" charset="0"/>
                <a:cs typeface="Times New Roman" panose="02020603050405020304" pitchFamily="18" charset="0"/>
              </a:rPr>
              <a:t>SW</a:t>
            </a:r>
            <a:r>
              <a:rPr lang="en-US" sz="2400" dirty="0">
                <a:latin typeface="Times New Roman" panose="02020603050405020304" pitchFamily="18" charset="0"/>
                <a:cs typeface="Times New Roman" panose="02020603050405020304" pitchFamily="18" charset="0"/>
              </a:rPr>
              <a:t>5</a:t>
            </a:r>
            <a:r>
              <a:rPr lang="vi-VN" sz="2400" b="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SW</a:t>
            </a:r>
            <a:r>
              <a:rPr lang="en-US" sz="2400" dirty="0">
                <a:latin typeface="Times New Roman" panose="02020603050405020304" pitchFamily="18" charset="0"/>
                <a:cs typeface="Times New Roman" panose="02020603050405020304" pitchFamily="18" charset="0"/>
              </a:rPr>
              <a:t>6</a:t>
            </a:r>
            <a:r>
              <a:rPr lang="vi-VN" sz="2400" b="0" i="0" dirty="0">
                <a:effectLst/>
                <a:latin typeface="Times New Roman" panose="02020603050405020304" pitchFamily="18" charset="0"/>
                <a:cs typeface="Times New Roman" panose="02020603050405020304" pitchFamily="18" charset="0"/>
              </a:rPr>
              <a:t> và </a:t>
            </a:r>
            <a:r>
              <a:rPr lang="en-US" sz="2400" b="0" i="0" dirty="0">
                <a:effectLst/>
                <a:latin typeface="Times New Roman" panose="02020603050405020304" pitchFamily="18" charset="0"/>
                <a:cs typeface="Times New Roman" panose="02020603050405020304" pitchFamily="18" charset="0"/>
              </a:rPr>
              <a:t>SW</a:t>
            </a:r>
            <a:r>
              <a:rPr lang="en-US" sz="2400" dirty="0">
                <a:latin typeface="Times New Roman" panose="02020603050405020304" pitchFamily="18" charset="0"/>
                <a:cs typeface="Times New Roman" panose="02020603050405020304" pitchFamily="18" charset="0"/>
              </a:rPr>
              <a:t>7</a:t>
            </a:r>
            <a:r>
              <a:rPr lang="vi-VN" sz="2400" b="0" i="0" dirty="0">
                <a:effectLst/>
                <a:latin typeface="Times New Roman" panose="02020603050405020304" pitchFamily="18" charset="0"/>
                <a:cs typeface="Times New Roman" panose="02020603050405020304" pitchFamily="18" charset="0"/>
              </a:rPr>
              <a:t>) là để chọn một trong năm độ phân giải theo board ở trên. Các chân này có điện trở bên trong, vì vậy nếu chúng ta ngắt kết nối, board sẽ hoạt động ở chế độ bước đủ.</a:t>
            </a:r>
            <a:endParaRPr lang="en-US" sz="2400" b="0"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C3A6045-7814-47DE-8DF8-F39046C47BCB}"/>
              </a:ext>
            </a:extLst>
          </p:cNvPr>
          <p:cNvPicPr>
            <a:picLocks noChangeAspect="1"/>
          </p:cNvPicPr>
          <p:nvPr/>
        </p:nvPicPr>
        <p:blipFill>
          <a:blip r:embed="rId2"/>
          <a:stretch>
            <a:fillRect/>
          </a:stretch>
        </p:blipFill>
        <p:spPr>
          <a:xfrm>
            <a:off x="2069237" y="3131582"/>
            <a:ext cx="8296275" cy="2038350"/>
          </a:xfrm>
          <a:prstGeom prst="rect">
            <a:avLst/>
          </a:prstGeom>
        </p:spPr>
      </p:pic>
      <p:pic>
        <p:nvPicPr>
          <p:cNvPr id="11" name="Picture 10" descr="Shape, rectangle&#10;&#10;Description automatically generated">
            <a:extLst>
              <a:ext uri="{FF2B5EF4-FFF2-40B4-BE49-F238E27FC236}">
                <a16:creationId xmlns:a16="http://schemas.microsoft.com/office/drawing/2014/main" id="{D7AFC35D-D560-4A51-975C-FC64EA5414E0}"/>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4" name="TextBox 13">
            <a:extLst>
              <a:ext uri="{FF2B5EF4-FFF2-40B4-BE49-F238E27FC236}">
                <a16:creationId xmlns:a16="http://schemas.microsoft.com/office/drawing/2014/main" id="{DCAC1844-5B24-4217-8B34-633D514AA495}"/>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5" name="TextBox 14">
            <a:extLst>
              <a:ext uri="{FF2B5EF4-FFF2-40B4-BE49-F238E27FC236}">
                <a16:creationId xmlns:a16="http://schemas.microsoft.com/office/drawing/2014/main" id="{76CD1887-5C74-49C0-9A6B-0F9BA12B7BE9}"/>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6" name="Picture 15">
            <a:extLst>
              <a:ext uri="{FF2B5EF4-FFF2-40B4-BE49-F238E27FC236}">
                <a16:creationId xmlns:a16="http://schemas.microsoft.com/office/drawing/2014/main" id="{7D7301D7-965F-49C3-B58B-30B19A3752C9}"/>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2111360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2">
            <a:extLst>
              <a:ext uri="{FF2B5EF4-FFF2-40B4-BE49-F238E27FC236}">
                <a16:creationId xmlns:a16="http://schemas.microsoft.com/office/drawing/2014/main" id="{6BC377B7-18F1-42AD-A1DD-E1D6A5B27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FC76BA-06F8-47EE-AF8F-58294F5FD27F}"/>
              </a:ext>
            </a:extLst>
          </p:cNvPr>
          <p:cNvSpPr txBox="1"/>
          <p:nvPr/>
        </p:nvSpPr>
        <p:spPr>
          <a:xfrm>
            <a:off x="669636" y="2226826"/>
            <a:ext cx="1808521" cy="1107996"/>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đấu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endParaRPr lang="vi-VN" sz="2400" b="0" i="0" dirty="0">
              <a:effectLst/>
              <a:latin typeface="Times New Roman" panose="02020603050405020304" pitchFamily="18" charset="0"/>
              <a:cs typeface="Times New Roman" panose="02020603050405020304" pitchFamily="18" charset="0"/>
            </a:endParaRPr>
          </a:p>
          <a:p>
            <a:pPr marL="285750" indent="-285750" algn="l">
              <a:buFont typeface="Symbol" panose="05050102010706020507" pitchFamily="18" charset="2"/>
              <a:buChar char="Þ"/>
            </a:pPr>
            <a:endParaRPr lang="vi-VN"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2FEA32-0C27-493D-B63B-BF82AAD1436C}"/>
              </a:ext>
            </a:extLst>
          </p:cNvPr>
          <p:cNvPicPr>
            <a:picLocks noChangeAspect="1"/>
          </p:cNvPicPr>
          <p:nvPr/>
        </p:nvPicPr>
        <p:blipFill>
          <a:blip r:embed="rId2"/>
          <a:stretch>
            <a:fillRect/>
          </a:stretch>
        </p:blipFill>
        <p:spPr>
          <a:xfrm>
            <a:off x="2752727" y="2124385"/>
            <a:ext cx="8320954" cy="4104406"/>
          </a:xfrm>
          <a:prstGeom prst="rect">
            <a:avLst/>
          </a:prstGeom>
        </p:spPr>
      </p:pic>
      <p:pic>
        <p:nvPicPr>
          <p:cNvPr id="11" name="Picture 10" descr="Shape, rectangle&#10;&#10;Description automatically generated">
            <a:extLst>
              <a:ext uri="{FF2B5EF4-FFF2-40B4-BE49-F238E27FC236}">
                <a16:creationId xmlns:a16="http://schemas.microsoft.com/office/drawing/2014/main" id="{845F89A2-7E6A-49A2-84B1-B5A15D07CE62}"/>
              </a:ext>
            </a:extLst>
          </p:cNvPr>
          <p:cNvPicPr>
            <a:picLocks noChangeAspect="1"/>
          </p:cNvPicPr>
          <p:nvPr/>
        </p:nvPicPr>
        <p:blipFill>
          <a:blip r:embed="rId3">
            <a:duotone>
              <a:schemeClr val="accent2">
                <a:shade val="45000"/>
                <a:satMod val="135000"/>
              </a:schemeClr>
              <a:prstClr val="white"/>
            </a:duotone>
          </a:blip>
          <a:stretch>
            <a:fillRect/>
          </a:stretch>
        </p:blipFill>
        <p:spPr>
          <a:xfrm>
            <a:off x="3472124" y="0"/>
            <a:ext cx="8719876" cy="1471479"/>
          </a:xfrm>
          <a:prstGeom prst="rect">
            <a:avLst/>
          </a:prstGeom>
        </p:spPr>
      </p:pic>
      <p:sp>
        <p:nvSpPr>
          <p:cNvPr id="13" name="TextBox 12">
            <a:extLst>
              <a:ext uri="{FF2B5EF4-FFF2-40B4-BE49-F238E27FC236}">
                <a16:creationId xmlns:a16="http://schemas.microsoft.com/office/drawing/2014/main" id="{7E994548-624A-459C-8B8F-19ABEF4BD547}"/>
              </a:ext>
            </a:extLst>
          </p:cNvPr>
          <p:cNvSpPr txBox="1"/>
          <p:nvPr/>
        </p:nvSpPr>
        <p:spPr>
          <a:xfrm>
            <a:off x="4420841" y="199882"/>
            <a:ext cx="6486525"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CHỦ ĐỀ : PLC S71200 CƠ BẢN </a:t>
            </a:r>
          </a:p>
        </p:txBody>
      </p:sp>
      <p:sp>
        <p:nvSpPr>
          <p:cNvPr id="14" name="TextBox 13">
            <a:extLst>
              <a:ext uri="{FF2B5EF4-FFF2-40B4-BE49-F238E27FC236}">
                <a16:creationId xmlns:a16="http://schemas.microsoft.com/office/drawing/2014/main" id="{DB1EF84A-DC96-46A4-9B75-5AF41893FA1B}"/>
              </a:ext>
            </a:extLst>
          </p:cNvPr>
          <p:cNvSpPr txBox="1"/>
          <p:nvPr/>
        </p:nvSpPr>
        <p:spPr>
          <a:xfrm>
            <a:off x="3705224" y="907690"/>
            <a:ext cx="60960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TÊN BÀI : ENCODER – BỘ ĐẾM HSC TRONG S71200</a:t>
            </a:r>
          </a:p>
        </p:txBody>
      </p:sp>
      <p:pic>
        <p:nvPicPr>
          <p:cNvPr id="15" name="Picture 14">
            <a:extLst>
              <a:ext uri="{FF2B5EF4-FFF2-40B4-BE49-F238E27FC236}">
                <a16:creationId xmlns:a16="http://schemas.microsoft.com/office/drawing/2014/main" id="{D54A7057-FAD1-4305-A335-9B2E8569D4EA}"/>
              </a:ext>
            </a:extLst>
          </p:cNvPr>
          <p:cNvPicPr>
            <a:picLocks noChangeAspect="1"/>
          </p:cNvPicPr>
          <p:nvPr/>
        </p:nvPicPr>
        <p:blipFill>
          <a:blip r:embed="rId4"/>
          <a:stretch>
            <a:fillRect/>
          </a:stretch>
        </p:blipFill>
        <p:spPr>
          <a:xfrm>
            <a:off x="-1" y="1"/>
            <a:ext cx="3379305" cy="1227814"/>
          </a:xfrm>
          <a:prstGeom prst="rect">
            <a:avLst/>
          </a:prstGeom>
        </p:spPr>
      </p:pic>
    </p:spTree>
    <p:extLst>
      <p:ext uri="{BB962C8B-B14F-4D97-AF65-F5344CB8AC3E}">
        <p14:creationId xmlns:p14="http://schemas.microsoft.com/office/powerpoint/2010/main" val="315554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TM02900722[[fn=Ion Boardroom]]</Template>
  <TotalTime>737</TotalTime>
  <Words>940</Words>
  <Application>Microsoft Office PowerPoint</Application>
  <PresentationFormat>Widescreen</PresentationFormat>
  <Paragraphs>160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Franklin Gothic Demi Cond</vt:lpstr>
      <vt:lpstr>Franklin Gothic Medium</vt:lpstr>
      <vt:lpstr>Symbol</vt:lpstr>
      <vt:lpstr>Times New Roman</vt:lpstr>
      <vt:lpstr>Wingdings</vt:lpstr>
      <vt:lpstr>JuxtaposeVTI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Duy Binh</dc:creator>
  <cp:lastModifiedBy>Admins</cp:lastModifiedBy>
  <cp:revision>10</cp:revision>
  <dcterms:created xsi:type="dcterms:W3CDTF">2022-01-26T10:07:13Z</dcterms:created>
  <dcterms:modified xsi:type="dcterms:W3CDTF">2023-08-10T12:20:31Z</dcterms:modified>
</cp:coreProperties>
</file>